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21"/>
  </p:notesMasterIdLst>
  <p:sldIdLst>
    <p:sldId id="256" r:id="rId2"/>
    <p:sldId id="257" r:id="rId3"/>
    <p:sldId id="268" r:id="rId4"/>
    <p:sldId id="263" r:id="rId5"/>
    <p:sldId id="258" r:id="rId6"/>
    <p:sldId id="267" r:id="rId7"/>
    <p:sldId id="260" r:id="rId8"/>
    <p:sldId id="270" r:id="rId9"/>
    <p:sldId id="269" r:id="rId10"/>
    <p:sldId id="262" r:id="rId11"/>
    <p:sldId id="261" r:id="rId12"/>
    <p:sldId id="271" r:id="rId13"/>
    <p:sldId id="273" r:id="rId14"/>
    <p:sldId id="274" r:id="rId15"/>
    <p:sldId id="272" r:id="rId16"/>
    <p:sldId id="275" r:id="rId17"/>
    <p:sldId id="276" r:id="rId18"/>
    <p:sldId id="259" r:id="rId19"/>
    <p:sldId id="265" r:id="rId20"/>
  </p:sldIdLst>
  <p:sldSz cx="9144000" cy="5143500" type="screen16x9"/>
  <p:notesSz cx="6858000" cy="9144000"/>
  <p:embeddedFontLst>
    <p:embeddedFont>
      <p:font typeface="Elephant" panose="02020904090505020303" pitchFamily="18" charset="0"/>
      <p:regular r:id="rId22"/>
      <p:italic r:id="rId23"/>
    </p:embeddedFont>
    <p:embeddedFont>
      <p:font typeface="Gabarito" panose="020B0604020202020204" charset="0"/>
      <p:regular r:id="rId24"/>
      <p:bold r:id="rId25"/>
    </p:embeddedFont>
    <p:embeddedFont>
      <p:font typeface="Gabarito Medium" panose="020B0604020202020204" charset="0"/>
      <p:regular r:id="rId26"/>
      <p:bold r:id="rId2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  <p:ext uri="GoogleSlidesCustomDataVersion2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28" roundtripDataSignature="AMtx7mgWewTyhXRHkRGnF7VSfF2F6kY+R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BD66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63" d="100"/>
          <a:sy n="163" d="100"/>
        </p:scale>
        <p:origin x="442" y="33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5.fntdata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4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3.fntdata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2.fntdata"/><Relationship Id="rId28" Type="http://customschemas.google.com/relationships/presentationmetadata" Target="meta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1.fntdata"/><Relationship Id="rId27" Type="http://schemas.openxmlformats.org/officeDocument/2006/relationships/font" Target="fonts/font6.fntdata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6" name="Google Shape;86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8" name="Google Shape;138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1" name="Google Shape;131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">
          <a:extLst>
            <a:ext uri="{FF2B5EF4-FFF2-40B4-BE49-F238E27FC236}">
              <a16:creationId xmlns:a16="http://schemas.microsoft.com/office/drawing/2014/main" id="{0F8124FA-751D-A30F-2F27-5BA4A131B05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2:notes">
            <a:extLst>
              <a:ext uri="{FF2B5EF4-FFF2-40B4-BE49-F238E27FC236}">
                <a16:creationId xmlns:a16="http://schemas.microsoft.com/office/drawing/2014/main" id="{E80A6346-E1CC-0591-ECEF-466455452B7C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5" name="Google Shape;105;p2:notes">
            <a:extLst>
              <a:ext uri="{FF2B5EF4-FFF2-40B4-BE49-F238E27FC236}">
                <a16:creationId xmlns:a16="http://schemas.microsoft.com/office/drawing/2014/main" id="{D8039D06-57EE-230C-25A0-1F97A986B9E5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5980139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9">
          <a:extLst>
            <a:ext uri="{FF2B5EF4-FFF2-40B4-BE49-F238E27FC236}">
              <a16:creationId xmlns:a16="http://schemas.microsoft.com/office/drawing/2014/main" id="{9C40D5D5-0C01-3B63-3C65-1D0B14BC437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6:notes">
            <a:extLst>
              <a:ext uri="{FF2B5EF4-FFF2-40B4-BE49-F238E27FC236}">
                <a16:creationId xmlns:a16="http://schemas.microsoft.com/office/drawing/2014/main" id="{95353504-13DB-1DDF-FF7B-951DCDB600B1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1" name="Google Shape;131;p6:notes">
            <a:extLst>
              <a:ext uri="{FF2B5EF4-FFF2-40B4-BE49-F238E27FC236}">
                <a16:creationId xmlns:a16="http://schemas.microsoft.com/office/drawing/2014/main" id="{83AE7A6E-2861-D09F-4D0A-3E2060AE4E77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9893566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9">
          <a:extLst>
            <a:ext uri="{FF2B5EF4-FFF2-40B4-BE49-F238E27FC236}">
              <a16:creationId xmlns:a16="http://schemas.microsoft.com/office/drawing/2014/main" id="{AEF9A0A2-08C6-47E4-673B-7D2574D98B2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6:notes">
            <a:extLst>
              <a:ext uri="{FF2B5EF4-FFF2-40B4-BE49-F238E27FC236}">
                <a16:creationId xmlns:a16="http://schemas.microsoft.com/office/drawing/2014/main" id="{7DE55C00-A4A0-AA99-4C28-9D95922EBC0D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1" name="Google Shape;131;p6:notes">
            <a:extLst>
              <a:ext uri="{FF2B5EF4-FFF2-40B4-BE49-F238E27FC236}">
                <a16:creationId xmlns:a16="http://schemas.microsoft.com/office/drawing/2014/main" id="{387F3551-17E9-0BFA-98E0-88503F217BCE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4163736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9">
          <a:extLst>
            <a:ext uri="{FF2B5EF4-FFF2-40B4-BE49-F238E27FC236}">
              <a16:creationId xmlns:a16="http://schemas.microsoft.com/office/drawing/2014/main" id="{0FB4FC50-D4F5-ADAD-D062-1CAF1649EF3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6:notes">
            <a:extLst>
              <a:ext uri="{FF2B5EF4-FFF2-40B4-BE49-F238E27FC236}">
                <a16:creationId xmlns:a16="http://schemas.microsoft.com/office/drawing/2014/main" id="{6E9924FB-EE1E-8270-9C57-C1E7920ABAB4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1" name="Google Shape;131;p6:notes">
            <a:extLst>
              <a:ext uri="{FF2B5EF4-FFF2-40B4-BE49-F238E27FC236}">
                <a16:creationId xmlns:a16="http://schemas.microsoft.com/office/drawing/2014/main" id="{0CA34C6F-6E0F-9F87-D102-C0CA5F1DD708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3361804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9">
          <a:extLst>
            <a:ext uri="{FF2B5EF4-FFF2-40B4-BE49-F238E27FC236}">
              <a16:creationId xmlns:a16="http://schemas.microsoft.com/office/drawing/2014/main" id="{5C1ECA9F-2F98-90F5-F6B0-C03C8BE9D8F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6:notes">
            <a:extLst>
              <a:ext uri="{FF2B5EF4-FFF2-40B4-BE49-F238E27FC236}">
                <a16:creationId xmlns:a16="http://schemas.microsoft.com/office/drawing/2014/main" id="{F73A2FBA-DB6A-EFD2-BF4A-13577BF56376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1" name="Google Shape;131;p6:notes">
            <a:extLst>
              <a:ext uri="{FF2B5EF4-FFF2-40B4-BE49-F238E27FC236}">
                <a16:creationId xmlns:a16="http://schemas.microsoft.com/office/drawing/2014/main" id="{ECDE7DCF-1D81-2D76-A851-E8CAD3F64A7F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7487602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9">
          <a:extLst>
            <a:ext uri="{FF2B5EF4-FFF2-40B4-BE49-F238E27FC236}">
              <a16:creationId xmlns:a16="http://schemas.microsoft.com/office/drawing/2014/main" id="{3FBBF1B0-32D7-FA2F-422E-23A590C60A5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6:notes">
            <a:extLst>
              <a:ext uri="{FF2B5EF4-FFF2-40B4-BE49-F238E27FC236}">
                <a16:creationId xmlns:a16="http://schemas.microsoft.com/office/drawing/2014/main" id="{1A4270A4-0BA3-F0CC-80EB-98505BB75A53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1" name="Google Shape;131;p6:notes">
            <a:extLst>
              <a:ext uri="{FF2B5EF4-FFF2-40B4-BE49-F238E27FC236}">
                <a16:creationId xmlns:a16="http://schemas.microsoft.com/office/drawing/2014/main" id="{97984784-24DA-106F-B5B4-8E0F635B973B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0489950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7" name="Google Shape;117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57" name="Google Shape;157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5" name="Google Shape;105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0917130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">
          <a:extLst>
            <a:ext uri="{FF2B5EF4-FFF2-40B4-BE49-F238E27FC236}">
              <a16:creationId xmlns:a16="http://schemas.microsoft.com/office/drawing/2014/main" id="{3B641504-7133-EF3B-D065-7A5413527C2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2:notes">
            <a:extLst>
              <a:ext uri="{FF2B5EF4-FFF2-40B4-BE49-F238E27FC236}">
                <a16:creationId xmlns:a16="http://schemas.microsoft.com/office/drawing/2014/main" id="{9D392C73-DC20-1C41-EC93-87012B9886E2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5" name="Google Shape;105;p2:notes">
            <a:extLst>
              <a:ext uri="{FF2B5EF4-FFF2-40B4-BE49-F238E27FC236}">
                <a16:creationId xmlns:a16="http://schemas.microsoft.com/office/drawing/2014/main" id="{2EFCA5AF-C642-A8FB-D08B-72E53D63F429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6098657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3" name="Google Shape;143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0" name="Google Shape;110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">
          <a:extLst>
            <a:ext uri="{FF2B5EF4-FFF2-40B4-BE49-F238E27FC236}">
              <a16:creationId xmlns:a16="http://schemas.microsoft.com/office/drawing/2014/main" id="{70A28682-2509-232C-C329-4F553228A8A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2:notes">
            <a:extLst>
              <a:ext uri="{FF2B5EF4-FFF2-40B4-BE49-F238E27FC236}">
                <a16:creationId xmlns:a16="http://schemas.microsoft.com/office/drawing/2014/main" id="{5B79E9F6-3293-21D7-59A4-69AC65360159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5" name="Google Shape;105;p2:notes">
            <a:extLst>
              <a:ext uri="{FF2B5EF4-FFF2-40B4-BE49-F238E27FC236}">
                <a16:creationId xmlns:a16="http://schemas.microsoft.com/office/drawing/2014/main" id="{1C5D0D85-9DF6-1792-D09E-5BA75E2903CC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93629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5" name="Google Shape;125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">
          <a:extLst>
            <a:ext uri="{FF2B5EF4-FFF2-40B4-BE49-F238E27FC236}">
              <a16:creationId xmlns:a16="http://schemas.microsoft.com/office/drawing/2014/main" id="{CBE8BEE3-5222-E6DF-8E52-A21A8483969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2:notes">
            <a:extLst>
              <a:ext uri="{FF2B5EF4-FFF2-40B4-BE49-F238E27FC236}">
                <a16:creationId xmlns:a16="http://schemas.microsoft.com/office/drawing/2014/main" id="{29ED282B-EE1C-D567-F713-DAECEAC9A78B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5" name="Google Shape;105;p2:notes">
            <a:extLst>
              <a:ext uri="{FF2B5EF4-FFF2-40B4-BE49-F238E27FC236}">
                <a16:creationId xmlns:a16="http://schemas.microsoft.com/office/drawing/2014/main" id="{D2D15E4C-F532-3965-CE9D-99DD1314EF53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3123354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">
          <a:extLst>
            <a:ext uri="{FF2B5EF4-FFF2-40B4-BE49-F238E27FC236}">
              <a16:creationId xmlns:a16="http://schemas.microsoft.com/office/drawing/2014/main" id="{1B57225D-ED32-5AFC-BA18-D0DE2D8F98B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5:notes">
            <a:extLst>
              <a:ext uri="{FF2B5EF4-FFF2-40B4-BE49-F238E27FC236}">
                <a16:creationId xmlns:a16="http://schemas.microsoft.com/office/drawing/2014/main" id="{4B287420-1DEE-42C1-C44F-610DCA3E333E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5" name="Google Shape;125;p5:notes">
            <a:extLst>
              <a:ext uri="{FF2B5EF4-FFF2-40B4-BE49-F238E27FC236}">
                <a16:creationId xmlns:a16="http://schemas.microsoft.com/office/drawing/2014/main" id="{D639E0CB-970D-7A82-05B8-C9BD421E5DCC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717615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3"/>
          <p:cNvSpPr/>
          <p:nvPr/>
        </p:nvSpPr>
        <p:spPr>
          <a:xfrm>
            <a:off x="1905300" y="0"/>
            <a:ext cx="5333400" cy="5143500"/>
          </a:xfrm>
          <a:prstGeom prst="diamond">
            <a:avLst/>
          </a:prstGeom>
          <a:noFill/>
          <a:ln w="19050" cap="flat" cmpd="sng">
            <a:solidFill>
              <a:srgbClr val="EBCB6A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" name="Google Shape;11;p13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noFill/>
          <a:ln w="28575" cap="flat" cmpd="sng">
            <a:solidFill>
              <a:srgbClr val="EBCB6A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" name="Google Shape;12;p13"/>
          <p:cNvSpPr/>
          <p:nvPr/>
        </p:nvSpPr>
        <p:spPr>
          <a:xfrm>
            <a:off x="569850" y="538200"/>
            <a:ext cx="8004300" cy="4067100"/>
          </a:xfrm>
          <a:prstGeom prst="rect">
            <a:avLst/>
          </a:prstGeom>
          <a:noFill/>
          <a:ln w="19050" cap="flat" cmpd="sng">
            <a:solidFill>
              <a:srgbClr val="EBCB6A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" name="Google Shape;13;p13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4" name="Google Shape;14;p13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5" name="Google Shape;15;p1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6" name="Google Shape;16;p13"/>
          <p:cNvSpPr txBox="1"/>
          <p:nvPr/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FFFFFF"/>
              </a:solidFill>
              <a:latin typeface="Gabarito Medium"/>
              <a:ea typeface="Gabarito Medium"/>
              <a:cs typeface="Gabarito Medium"/>
              <a:sym typeface="Gabarito Medium"/>
            </a:endParaRPr>
          </a:p>
        </p:txBody>
      </p:sp>
      <p:sp>
        <p:nvSpPr>
          <p:cNvPr id="17" name="Google Shape;17;p13"/>
          <p:cNvSpPr/>
          <p:nvPr/>
        </p:nvSpPr>
        <p:spPr>
          <a:xfrm>
            <a:off x="0" y="0"/>
            <a:ext cx="1584600" cy="1534200"/>
          </a:xfrm>
          <a:prstGeom prst="rect">
            <a:avLst/>
          </a:prstGeom>
          <a:noFill/>
          <a:ln w="19050" cap="flat" cmpd="sng">
            <a:solidFill>
              <a:srgbClr val="EBCB6A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" name="Google Shape;18;p13"/>
          <p:cNvSpPr/>
          <p:nvPr/>
        </p:nvSpPr>
        <p:spPr>
          <a:xfrm>
            <a:off x="7559400" y="0"/>
            <a:ext cx="1584600" cy="1534200"/>
          </a:xfrm>
          <a:prstGeom prst="rect">
            <a:avLst/>
          </a:prstGeom>
          <a:noFill/>
          <a:ln w="19050" cap="flat" cmpd="sng">
            <a:solidFill>
              <a:srgbClr val="EBCB6A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" name="Google Shape;19;p13"/>
          <p:cNvSpPr/>
          <p:nvPr/>
        </p:nvSpPr>
        <p:spPr>
          <a:xfrm>
            <a:off x="7559400" y="3609300"/>
            <a:ext cx="1584600" cy="1534200"/>
          </a:xfrm>
          <a:prstGeom prst="rect">
            <a:avLst/>
          </a:prstGeom>
          <a:noFill/>
          <a:ln w="19050" cap="flat" cmpd="sng">
            <a:solidFill>
              <a:srgbClr val="EBCB6A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" name="Google Shape;20;p13"/>
          <p:cNvSpPr/>
          <p:nvPr/>
        </p:nvSpPr>
        <p:spPr>
          <a:xfrm>
            <a:off x="0" y="3609300"/>
            <a:ext cx="1584600" cy="1534200"/>
          </a:xfrm>
          <a:prstGeom prst="rect">
            <a:avLst/>
          </a:prstGeom>
          <a:noFill/>
          <a:ln w="19050" cap="flat" cmpd="sng">
            <a:solidFill>
              <a:srgbClr val="EBCB6A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21" name="Google Shape;21;p13"/>
          <p:cNvCxnSpPr/>
          <p:nvPr/>
        </p:nvCxnSpPr>
        <p:spPr>
          <a:xfrm rot="10800000">
            <a:off x="7125" y="14475"/>
            <a:ext cx="565800" cy="529800"/>
          </a:xfrm>
          <a:prstGeom prst="straightConnector1">
            <a:avLst/>
          </a:prstGeom>
          <a:noFill/>
          <a:ln w="19050" cap="flat" cmpd="sng">
            <a:solidFill>
              <a:srgbClr val="EBCB6A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22" name="Google Shape;22;p13"/>
          <p:cNvCxnSpPr/>
          <p:nvPr/>
        </p:nvCxnSpPr>
        <p:spPr>
          <a:xfrm flipH="1">
            <a:off x="7250" y="4607725"/>
            <a:ext cx="558300" cy="535800"/>
          </a:xfrm>
          <a:prstGeom prst="straightConnector1">
            <a:avLst/>
          </a:prstGeom>
          <a:noFill/>
          <a:ln w="19050" cap="flat" cmpd="sng">
            <a:solidFill>
              <a:srgbClr val="EBCB6A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23" name="Google Shape;23;p13"/>
          <p:cNvCxnSpPr/>
          <p:nvPr/>
        </p:nvCxnSpPr>
        <p:spPr>
          <a:xfrm flipH="1">
            <a:off x="8576900" y="13050"/>
            <a:ext cx="561000" cy="530400"/>
          </a:xfrm>
          <a:prstGeom prst="straightConnector1">
            <a:avLst/>
          </a:prstGeom>
          <a:noFill/>
          <a:ln w="19050" cap="flat" cmpd="sng">
            <a:solidFill>
              <a:srgbClr val="EBCB6A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24" name="Google Shape;24;p13"/>
          <p:cNvCxnSpPr/>
          <p:nvPr/>
        </p:nvCxnSpPr>
        <p:spPr>
          <a:xfrm rot="10800000">
            <a:off x="8578450" y="4610725"/>
            <a:ext cx="565800" cy="529800"/>
          </a:xfrm>
          <a:prstGeom prst="straightConnector1">
            <a:avLst/>
          </a:prstGeom>
          <a:noFill/>
          <a:ln w="19050" cap="flat" cmpd="sng">
            <a:solidFill>
              <a:srgbClr val="EBCB6A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14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noFill/>
          <a:ln w="19050" cap="flat" cmpd="sng">
            <a:solidFill>
              <a:srgbClr val="EBCB6A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Gabarito Medium"/>
              <a:ea typeface="Gabarito Medium"/>
              <a:cs typeface="Gabarito Medium"/>
              <a:sym typeface="Gabarito Medium"/>
            </a:endParaRPr>
          </a:p>
        </p:txBody>
      </p:sp>
      <p:sp>
        <p:nvSpPr>
          <p:cNvPr id="27" name="Google Shape;27;p14"/>
          <p:cNvSpPr/>
          <p:nvPr/>
        </p:nvSpPr>
        <p:spPr>
          <a:xfrm>
            <a:off x="426600" y="372150"/>
            <a:ext cx="8290800" cy="4399200"/>
          </a:xfrm>
          <a:prstGeom prst="plaque">
            <a:avLst>
              <a:gd name="adj" fmla="val 16667"/>
            </a:avLst>
          </a:prstGeom>
          <a:noFill/>
          <a:ln w="19050" cap="flat" cmpd="sng">
            <a:solidFill>
              <a:srgbClr val="EBCB6A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Gabarito Medium"/>
              <a:ea typeface="Gabarito Medium"/>
              <a:cs typeface="Gabarito Medium"/>
              <a:sym typeface="Gabarito Medium"/>
            </a:endParaRPr>
          </a:p>
        </p:txBody>
      </p:sp>
      <p:sp>
        <p:nvSpPr>
          <p:cNvPr id="28" name="Google Shape;28;p14"/>
          <p:cNvSpPr/>
          <p:nvPr/>
        </p:nvSpPr>
        <p:spPr>
          <a:xfrm>
            <a:off x="709214" y="626896"/>
            <a:ext cx="7725600" cy="3889500"/>
          </a:xfrm>
          <a:prstGeom prst="plaque">
            <a:avLst>
              <a:gd name="adj" fmla="val 16667"/>
            </a:avLst>
          </a:prstGeom>
          <a:noFill/>
          <a:ln w="19050" cap="flat" cmpd="sng">
            <a:solidFill>
              <a:srgbClr val="EBCB6A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Gabarito Medium"/>
              <a:ea typeface="Gabarito Medium"/>
              <a:cs typeface="Gabarito Medium"/>
              <a:sym typeface="Gabarito Medium"/>
            </a:endParaRPr>
          </a:p>
        </p:txBody>
      </p:sp>
      <p:sp>
        <p:nvSpPr>
          <p:cNvPr id="29" name="Google Shape;29;p14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30" name="Google Shape;30;p1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1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1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34" name="Google Shape;34;p1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35" name="Google Shape;35;p15"/>
          <p:cNvSpPr/>
          <p:nvPr/>
        </p:nvSpPr>
        <p:spPr>
          <a:xfrm>
            <a:off x="0" y="0"/>
            <a:ext cx="311700" cy="5143500"/>
          </a:xfrm>
          <a:prstGeom prst="flowChartProcess">
            <a:avLst/>
          </a:prstGeom>
          <a:noFill/>
          <a:ln w="19050" cap="flat" cmpd="sng">
            <a:solidFill>
              <a:srgbClr val="EBCB6A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Gabarito Medium"/>
              <a:ea typeface="Gabarito Medium"/>
              <a:cs typeface="Gabarito Medium"/>
              <a:sym typeface="Gabarito Medium"/>
            </a:endParaRPr>
          </a:p>
        </p:txBody>
      </p:sp>
      <p:sp>
        <p:nvSpPr>
          <p:cNvPr id="36" name="Google Shape;36;p15"/>
          <p:cNvSpPr/>
          <p:nvPr/>
        </p:nvSpPr>
        <p:spPr>
          <a:xfrm rot="5400000">
            <a:off x="4421100" y="-4422525"/>
            <a:ext cx="311700" cy="9153900"/>
          </a:xfrm>
          <a:prstGeom prst="flowChartProcess">
            <a:avLst/>
          </a:prstGeom>
          <a:noFill/>
          <a:ln w="19050" cap="flat" cmpd="sng">
            <a:solidFill>
              <a:srgbClr val="EBCB6A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Gabarito Medium"/>
              <a:ea typeface="Gabarito Medium"/>
              <a:cs typeface="Gabarito Medium"/>
              <a:sym typeface="Gabarito Medium"/>
            </a:endParaRPr>
          </a:p>
        </p:txBody>
      </p:sp>
      <p:cxnSp>
        <p:nvCxnSpPr>
          <p:cNvPr id="37" name="Google Shape;37;p15"/>
          <p:cNvCxnSpPr/>
          <p:nvPr/>
        </p:nvCxnSpPr>
        <p:spPr>
          <a:xfrm>
            <a:off x="5550" y="5550"/>
            <a:ext cx="310200" cy="310200"/>
          </a:xfrm>
          <a:prstGeom prst="straightConnector1">
            <a:avLst/>
          </a:prstGeom>
          <a:noFill/>
          <a:ln w="19050" cap="flat" cmpd="sng">
            <a:solidFill>
              <a:srgbClr val="EBCB6A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1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16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41" name="Google Shape;41;p16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42" name="Google Shape;42;p1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43" name="Google Shape;43;p16"/>
          <p:cNvSpPr/>
          <p:nvPr/>
        </p:nvSpPr>
        <p:spPr>
          <a:xfrm>
            <a:off x="0" y="0"/>
            <a:ext cx="311700" cy="5143500"/>
          </a:xfrm>
          <a:prstGeom prst="flowChartProcess">
            <a:avLst/>
          </a:prstGeom>
          <a:noFill/>
          <a:ln w="19050" cap="flat" cmpd="sng">
            <a:solidFill>
              <a:srgbClr val="EBCB6A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1" i="0" u="none" strike="noStrike" cap="none">
              <a:solidFill>
                <a:srgbClr val="000000"/>
              </a:solidFill>
              <a:latin typeface="Gabarito"/>
              <a:ea typeface="Gabarito"/>
              <a:cs typeface="Gabarito"/>
              <a:sym typeface="Gabarito"/>
            </a:endParaRPr>
          </a:p>
        </p:txBody>
      </p:sp>
      <p:sp>
        <p:nvSpPr>
          <p:cNvPr id="44" name="Google Shape;44;p16"/>
          <p:cNvSpPr/>
          <p:nvPr/>
        </p:nvSpPr>
        <p:spPr>
          <a:xfrm rot="5400000">
            <a:off x="4421100" y="-4422525"/>
            <a:ext cx="311700" cy="9153900"/>
          </a:xfrm>
          <a:prstGeom prst="flowChartProcess">
            <a:avLst/>
          </a:prstGeom>
          <a:noFill/>
          <a:ln w="19050" cap="flat" cmpd="sng">
            <a:solidFill>
              <a:srgbClr val="EBCB6A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1" i="0" u="none" strike="noStrike" cap="none">
              <a:solidFill>
                <a:srgbClr val="000000"/>
              </a:solidFill>
              <a:latin typeface="Gabarito"/>
              <a:ea typeface="Gabarito"/>
              <a:cs typeface="Gabarito"/>
              <a:sym typeface="Gabarito"/>
            </a:endParaRPr>
          </a:p>
        </p:txBody>
      </p:sp>
      <p:cxnSp>
        <p:nvCxnSpPr>
          <p:cNvPr id="45" name="Google Shape;45;p16"/>
          <p:cNvCxnSpPr/>
          <p:nvPr/>
        </p:nvCxnSpPr>
        <p:spPr>
          <a:xfrm>
            <a:off x="5550" y="5550"/>
            <a:ext cx="310200" cy="310200"/>
          </a:xfrm>
          <a:prstGeom prst="straightConnector1">
            <a:avLst/>
          </a:prstGeom>
          <a:noFill/>
          <a:ln w="19050" cap="flat" cmpd="sng">
            <a:solidFill>
              <a:srgbClr val="EBCB6A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17"/>
          <p:cNvSpPr/>
          <p:nvPr/>
        </p:nvSpPr>
        <p:spPr>
          <a:xfrm>
            <a:off x="205200" y="203825"/>
            <a:ext cx="8733600" cy="1055100"/>
          </a:xfrm>
          <a:prstGeom prst="plaque">
            <a:avLst>
              <a:gd name="adj" fmla="val 16667"/>
            </a:avLst>
          </a:prstGeom>
          <a:noFill/>
          <a:ln w="19050" cap="flat" cmpd="sng">
            <a:solidFill>
              <a:srgbClr val="EBCB6A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Gabarito Medium"/>
              <a:ea typeface="Gabarito Medium"/>
              <a:cs typeface="Gabarito Medium"/>
              <a:sym typeface="Gabarito Medium"/>
            </a:endParaRPr>
          </a:p>
        </p:txBody>
      </p:sp>
      <p:sp>
        <p:nvSpPr>
          <p:cNvPr id="48" name="Google Shape;48;p1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1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8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52" name="Google Shape;52;p18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53" name="Google Shape;53;p1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54" name="Google Shape;54;p18"/>
          <p:cNvSpPr/>
          <p:nvPr/>
        </p:nvSpPr>
        <p:spPr>
          <a:xfrm>
            <a:off x="0" y="0"/>
            <a:ext cx="311700" cy="5143500"/>
          </a:xfrm>
          <a:prstGeom prst="flowChartProcess">
            <a:avLst/>
          </a:prstGeom>
          <a:noFill/>
          <a:ln w="19050" cap="flat" cmpd="sng">
            <a:solidFill>
              <a:srgbClr val="EBCB6A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Gabarito Medium"/>
              <a:ea typeface="Gabarito Medium"/>
              <a:cs typeface="Gabarito Medium"/>
              <a:sym typeface="Gabarito Medium"/>
            </a:endParaRPr>
          </a:p>
        </p:txBody>
      </p:sp>
      <p:sp>
        <p:nvSpPr>
          <p:cNvPr id="55" name="Google Shape;55;p18"/>
          <p:cNvSpPr/>
          <p:nvPr/>
        </p:nvSpPr>
        <p:spPr>
          <a:xfrm rot="5400000">
            <a:off x="4421100" y="-4422525"/>
            <a:ext cx="311700" cy="9153900"/>
          </a:xfrm>
          <a:prstGeom prst="flowChartProcess">
            <a:avLst/>
          </a:prstGeom>
          <a:noFill/>
          <a:ln w="19050" cap="flat" cmpd="sng">
            <a:solidFill>
              <a:srgbClr val="EBCB6A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Gabarito Medium"/>
              <a:ea typeface="Gabarito Medium"/>
              <a:cs typeface="Gabarito Medium"/>
              <a:sym typeface="Gabarito Medium"/>
            </a:endParaRPr>
          </a:p>
        </p:txBody>
      </p:sp>
      <p:cxnSp>
        <p:nvCxnSpPr>
          <p:cNvPr id="56" name="Google Shape;56;p18"/>
          <p:cNvCxnSpPr/>
          <p:nvPr/>
        </p:nvCxnSpPr>
        <p:spPr>
          <a:xfrm>
            <a:off x="5550" y="5550"/>
            <a:ext cx="310200" cy="310200"/>
          </a:xfrm>
          <a:prstGeom prst="straightConnector1">
            <a:avLst/>
          </a:prstGeom>
          <a:noFill/>
          <a:ln w="19050" cap="flat" cmpd="sng">
            <a:solidFill>
              <a:srgbClr val="EBCB6A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19"/>
          <p:cNvSpPr/>
          <p:nvPr/>
        </p:nvSpPr>
        <p:spPr>
          <a:xfrm>
            <a:off x="-671700" y="-2671950"/>
            <a:ext cx="10487400" cy="10487400"/>
          </a:xfrm>
          <a:prstGeom prst="diamond">
            <a:avLst/>
          </a:prstGeom>
          <a:noFill/>
          <a:ln w="19050" cap="flat" cmpd="sng">
            <a:solidFill>
              <a:srgbClr val="EBCB6A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Gabarito Medium"/>
              <a:ea typeface="Gabarito Medium"/>
              <a:cs typeface="Gabarito Medium"/>
              <a:sym typeface="Gabarito Medium"/>
            </a:endParaRPr>
          </a:p>
        </p:txBody>
      </p:sp>
      <p:sp>
        <p:nvSpPr>
          <p:cNvPr id="59" name="Google Shape;59;p19"/>
          <p:cNvSpPr txBox="1">
            <a:spLocks noGrp="1"/>
          </p:cNvSpPr>
          <p:nvPr>
            <p:ph type="title"/>
          </p:nvPr>
        </p:nvSpPr>
        <p:spPr>
          <a:xfrm>
            <a:off x="683850" y="526350"/>
            <a:ext cx="7776300" cy="409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60" name="Google Shape;60;p1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61" name="Google Shape;61;p19"/>
          <p:cNvSpPr/>
          <p:nvPr/>
        </p:nvSpPr>
        <p:spPr>
          <a:xfrm>
            <a:off x="222925" y="3859025"/>
            <a:ext cx="1039800" cy="1039800"/>
          </a:xfrm>
          <a:prstGeom prst="rtTriangle">
            <a:avLst/>
          </a:prstGeom>
          <a:noFill/>
          <a:ln w="19050" cap="flat" cmpd="sng">
            <a:solidFill>
              <a:srgbClr val="EBCB6A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Gabarito Medium"/>
              <a:ea typeface="Gabarito Medium"/>
              <a:cs typeface="Gabarito Medium"/>
              <a:sym typeface="Gabarito Medium"/>
            </a:endParaRPr>
          </a:p>
        </p:txBody>
      </p:sp>
      <p:sp>
        <p:nvSpPr>
          <p:cNvPr id="62" name="Google Shape;62;p19"/>
          <p:cNvSpPr/>
          <p:nvPr/>
        </p:nvSpPr>
        <p:spPr>
          <a:xfrm rot="5400000">
            <a:off x="222925" y="264925"/>
            <a:ext cx="1039800" cy="1039800"/>
          </a:xfrm>
          <a:prstGeom prst="rtTriangle">
            <a:avLst/>
          </a:prstGeom>
          <a:noFill/>
          <a:ln w="19050" cap="flat" cmpd="sng">
            <a:solidFill>
              <a:srgbClr val="EBCB6A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Gabarito Medium"/>
              <a:ea typeface="Gabarito Medium"/>
              <a:cs typeface="Gabarito Medium"/>
              <a:sym typeface="Gabarito Medium"/>
            </a:endParaRPr>
          </a:p>
        </p:txBody>
      </p:sp>
      <p:sp>
        <p:nvSpPr>
          <p:cNvPr id="63" name="Google Shape;63;p19"/>
          <p:cNvSpPr/>
          <p:nvPr/>
        </p:nvSpPr>
        <p:spPr>
          <a:xfrm rot="10800000">
            <a:off x="7804825" y="264925"/>
            <a:ext cx="1039800" cy="1039800"/>
          </a:xfrm>
          <a:prstGeom prst="rtTriangle">
            <a:avLst/>
          </a:prstGeom>
          <a:noFill/>
          <a:ln w="19050" cap="flat" cmpd="sng">
            <a:solidFill>
              <a:srgbClr val="EBCB6A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Gabarito Medium"/>
              <a:ea typeface="Gabarito Medium"/>
              <a:cs typeface="Gabarito Medium"/>
              <a:sym typeface="Gabarito Medium"/>
            </a:endParaRPr>
          </a:p>
        </p:txBody>
      </p:sp>
      <p:sp>
        <p:nvSpPr>
          <p:cNvPr id="64" name="Google Shape;64;p19"/>
          <p:cNvSpPr/>
          <p:nvPr/>
        </p:nvSpPr>
        <p:spPr>
          <a:xfrm rot="-5400000">
            <a:off x="7804825" y="3859025"/>
            <a:ext cx="1039800" cy="1039800"/>
          </a:xfrm>
          <a:prstGeom prst="rtTriangle">
            <a:avLst/>
          </a:prstGeom>
          <a:noFill/>
          <a:ln w="19050" cap="flat" cmpd="sng">
            <a:solidFill>
              <a:srgbClr val="EBCB6A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Gabarito Medium"/>
              <a:ea typeface="Gabarito Medium"/>
              <a:cs typeface="Gabarito Medium"/>
              <a:sym typeface="Gabarito Medium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20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rgbClr val="43434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7" name="Google Shape;67;p20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68" name="Google Shape;68;p20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69" name="Google Shape;69;p20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70" name="Google Shape;70;p2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71" name="Google Shape;71;p20"/>
          <p:cNvSpPr/>
          <p:nvPr/>
        </p:nvSpPr>
        <p:spPr>
          <a:xfrm>
            <a:off x="0" y="0"/>
            <a:ext cx="311700" cy="5143500"/>
          </a:xfrm>
          <a:prstGeom prst="flowChartProcess">
            <a:avLst/>
          </a:prstGeom>
          <a:noFill/>
          <a:ln w="19050" cap="flat" cmpd="sng">
            <a:solidFill>
              <a:srgbClr val="EBCB6A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Gabarito Medium"/>
              <a:ea typeface="Gabarito Medium"/>
              <a:cs typeface="Gabarito Medium"/>
              <a:sym typeface="Gabarito Medium"/>
            </a:endParaRPr>
          </a:p>
        </p:txBody>
      </p:sp>
      <p:sp>
        <p:nvSpPr>
          <p:cNvPr id="72" name="Google Shape;72;p20"/>
          <p:cNvSpPr/>
          <p:nvPr/>
        </p:nvSpPr>
        <p:spPr>
          <a:xfrm rot="5400000">
            <a:off x="2130150" y="-2131575"/>
            <a:ext cx="311700" cy="4572000"/>
          </a:xfrm>
          <a:prstGeom prst="flowChartProcess">
            <a:avLst/>
          </a:prstGeom>
          <a:noFill/>
          <a:ln w="19050" cap="flat" cmpd="sng">
            <a:solidFill>
              <a:srgbClr val="EBCB6A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Gabarito Medium"/>
              <a:ea typeface="Gabarito Medium"/>
              <a:cs typeface="Gabarito Medium"/>
              <a:sym typeface="Gabarito Medium"/>
            </a:endParaRPr>
          </a:p>
        </p:txBody>
      </p:sp>
      <p:cxnSp>
        <p:nvCxnSpPr>
          <p:cNvPr id="73" name="Google Shape;73;p20"/>
          <p:cNvCxnSpPr/>
          <p:nvPr/>
        </p:nvCxnSpPr>
        <p:spPr>
          <a:xfrm>
            <a:off x="5550" y="5550"/>
            <a:ext cx="310200" cy="310200"/>
          </a:xfrm>
          <a:prstGeom prst="straightConnector1">
            <a:avLst/>
          </a:prstGeom>
          <a:noFill/>
          <a:ln w="19050" cap="flat" cmpd="sng">
            <a:solidFill>
              <a:srgbClr val="EBCB6A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22"/>
          <p:cNvSpPr/>
          <p:nvPr/>
        </p:nvSpPr>
        <p:spPr>
          <a:xfrm>
            <a:off x="215400" y="175800"/>
            <a:ext cx="8713200" cy="4791900"/>
          </a:xfrm>
          <a:prstGeom prst="plaque">
            <a:avLst>
              <a:gd name="adj" fmla="val 16667"/>
            </a:avLst>
          </a:prstGeom>
          <a:noFill/>
          <a:ln w="19050" cap="flat" cmpd="sng">
            <a:solidFill>
              <a:srgbClr val="EBCB6A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Gabarito Medium"/>
              <a:ea typeface="Gabarito Medium"/>
              <a:cs typeface="Gabarito Medium"/>
              <a:sym typeface="Gabarito Medium"/>
            </a:endParaRPr>
          </a:p>
        </p:txBody>
      </p:sp>
      <p:sp>
        <p:nvSpPr>
          <p:cNvPr id="79" name="Google Shape;79;p22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80" name="Google Shape;80;p22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81" name="Google Shape;81;p2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rgbClr val="2E2E2E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2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BCB6A"/>
              </a:buClr>
              <a:buSzPts val="2800"/>
              <a:buFont typeface="Gabarito"/>
              <a:buNone/>
              <a:defRPr sz="2800" b="1" i="0" u="none" strike="noStrike" cap="none">
                <a:solidFill>
                  <a:srgbClr val="EBCB6A"/>
                </a:solidFill>
                <a:latin typeface="Gabarito"/>
                <a:ea typeface="Gabarito"/>
                <a:cs typeface="Gabarito"/>
                <a:sym typeface="Gabarito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p12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Gabarito Medium"/>
              <a:buChar char="●"/>
              <a:defRPr sz="1800" b="0" i="0" u="none" strike="noStrike" cap="none">
                <a:solidFill>
                  <a:srgbClr val="FFFFFF"/>
                </a:solidFill>
                <a:latin typeface="Gabarito Medium"/>
                <a:ea typeface="Gabarito Medium"/>
                <a:cs typeface="Gabarito Medium"/>
                <a:sym typeface="Gabarito Medium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Gabarito"/>
              <a:buChar char="○"/>
              <a:defRPr sz="1400" b="0" i="0" u="none" strike="noStrike" cap="none">
                <a:solidFill>
                  <a:srgbClr val="FFFFFF"/>
                </a:solidFill>
                <a:latin typeface="Gabarito"/>
                <a:ea typeface="Gabarito"/>
                <a:cs typeface="Gabarito"/>
                <a:sym typeface="Gabarito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Gabarito"/>
              <a:buChar char="■"/>
              <a:defRPr sz="1400" b="0" i="0" u="none" strike="noStrike" cap="none">
                <a:solidFill>
                  <a:srgbClr val="FFFFFF"/>
                </a:solidFill>
                <a:latin typeface="Gabarito"/>
                <a:ea typeface="Gabarito"/>
                <a:cs typeface="Gabarito"/>
                <a:sym typeface="Gabarito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Gabarito"/>
              <a:buChar char="●"/>
              <a:defRPr sz="1400" b="0" i="0" u="none" strike="noStrike" cap="none">
                <a:solidFill>
                  <a:srgbClr val="FFFFFF"/>
                </a:solidFill>
                <a:latin typeface="Gabarito"/>
                <a:ea typeface="Gabarito"/>
                <a:cs typeface="Gabarito"/>
                <a:sym typeface="Gabarito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Gabarito"/>
              <a:buChar char="○"/>
              <a:defRPr sz="1400" b="0" i="0" u="none" strike="noStrike" cap="none">
                <a:solidFill>
                  <a:srgbClr val="FFFFFF"/>
                </a:solidFill>
                <a:latin typeface="Gabarito"/>
                <a:ea typeface="Gabarito"/>
                <a:cs typeface="Gabarito"/>
                <a:sym typeface="Gabarito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Gabarito"/>
              <a:buChar char="■"/>
              <a:defRPr sz="1400" b="0" i="0" u="none" strike="noStrike" cap="none">
                <a:solidFill>
                  <a:srgbClr val="FFFFFF"/>
                </a:solidFill>
                <a:latin typeface="Gabarito"/>
                <a:ea typeface="Gabarito"/>
                <a:cs typeface="Gabarito"/>
                <a:sym typeface="Gabarito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Gabarito"/>
              <a:buChar char="●"/>
              <a:defRPr sz="1400" b="0" i="0" u="none" strike="noStrike" cap="none">
                <a:solidFill>
                  <a:srgbClr val="FFFFFF"/>
                </a:solidFill>
                <a:latin typeface="Gabarito"/>
                <a:ea typeface="Gabarito"/>
                <a:cs typeface="Gabarito"/>
                <a:sym typeface="Gabarito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Gabarito"/>
              <a:buChar char="○"/>
              <a:defRPr sz="1400" b="0" i="0" u="none" strike="noStrike" cap="none">
                <a:solidFill>
                  <a:srgbClr val="FFFFFF"/>
                </a:solidFill>
                <a:latin typeface="Gabarito"/>
                <a:ea typeface="Gabarito"/>
                <a:cs typeface="Gabarito"/>
                <a:sym typeface="Gabarito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Gabarito"/>
              <a:buChar char="■"/>
              <a:defRPr sz="1400" b="0" i="0" u="none" strike="noStrike" cap="none">
                <a:solidFill>
                  <a:srgbClr val="FFFFFF"/>
                </a:solidFill>
                <a:latin typeface="Gabarito"/>
                <a:ea typeface="Gabarito"/>
                <a:cs typeface="Gabarito"/>
                <a:sym typeface="Gabarito"/>
              </a:defRPr>
            </a:lvl9pPr>
          </a:lstStyle>
          <a:p>
            <a:endParaRPr/>
          </a:p>
        </p:txBody>
      </p:sp>
      <p:sp>
        <p:nvSpPr>
          <p:cNvPr id="8" name="Google Shape;8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8" r:id="rId9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E2E2E"/>
        </a:solidFill>
        <a:effectLst/>
      </p:bgPr>
    </p:bg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"/>
          <p:cNvSpPr/>
          <p:nvPr/>
        </p:nvSpPr>
        <p:spPr>
          <a:xfrm>
            <a:off x="1905300" y="0"/>
            <a:ext cx="5333400" cy="5143500"/>
          </a:xfrm>
          <a:prstGeom prst="diamond">
            <a:avLst/>
          </a:prstGeom>
          <a:noFill/>
          <a:ln w="19050" cap="flat" cmpd="sng">
            <a:solidFill>
              <a:srgbClr val="EBCB6A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9" name="Google Shape;89;p1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noFill/>
          <a:ln w="28575" cap="flat" cmpd="sng">
            <a:solidFill>
              <a:srgbClr val="EBCB6A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0" name="Google Shape;90;p1"/>
          <p:cNvSpPr/>
          <p:nvPr/>
        </p:nvSpPr>
        <p:spPr>
          <a:xfrm>
            <a:off x="569850" y="546353"/>
            <a:ext cx="8004300" cy="4067100"/>
          </a:xfrm>
          <a:prstGeom prst="rect">
            <a:avLst/>
          </a:prstGeom>
          <a:noFill/>
          <a:ln w="19050" cap="flat" cmpd="sng">
            <a:solidFill>
              <a:srgbClr val="EBCB6A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1" name="Google Shape;91;p1"/>
          <p:cNvSpPr txBox="1">
            <a:spLocks noGrp="1"/>
          </p:cNvSpPr>
          <p:nvPr>
            <p:ph type="ctrTitle"/>
          </p:nvPr>
        </p:nvSpPr>
        <p:spPr>
          <a:xfrm>
            <a:off x="311700" y="1470771"/>
            <a:ext cx="8520600" cy="14112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lvl="0"/>
            <a:r>
              <a:rPr lang="en-US" sz="4400" i="1" u="sng" dirty="0">
                <a:solidFill>
                  <a:schemeClr val="bg1"/>
                </a:solidFill>
                <a:latin typeface="Elephant" panose="02020904090505020303" pitchFamily="18" charset="0"/>
              </a:rPr>
              <a:t>The Empathy Trap</a:t>
            </a:r>
            <a:r>
              <a:rPr lang="en-US" sz="4400" i="1" dirty="0">
                <a:solidFill>
                  <a:schemeClr val="bg1"/>
                </a:solidFill>
                <a:latin typeface="Elephant" panose="02020904090505020303" pitchFamily="18" charset="0"/>
              </a:rPr>
              <a:t>:</a:t>
            </a:r>
            <a:br>
              <a:rPr lang="en-US" sz="4400" dirty="0">
                <a:solidFill>
                  <a:schemeClr val="bg1"/>
                </a:solidFill>
                <a:latin typeface="Elephant" panose="02020904090505020303" pitchFamily="18" charset="0"/>
              </a:rPr>
            </a:br>
            <a:r>
              <a:rPr lang="en-US" sz="2400" i="1" dirty="0">
                <a:solidFill>
                  <a:schemeClr val="bg1"/>
                </a:solidFill>
                <a:latin typeface="Elephant" panose="02020904090505020303" pitchFamily="18" charset="0"/>
              </a:rPr>
              <a:t>Overcoming Leadership Manipulation</a:t>
            </a:r>
            <a:endParaRPr sz="2400" b="1" i="1" dirty="0">
              <a:solidFill>
                <a:schemeClr val="bg1"/>
              </a:solidFill>
              <a:latin typeface="Gabarito"/>
              <a:ea typeface="Gabarito"/>
              <a:cs typeface="Gabarito"/>
              <a:sym typeface="Gabarito"/>
            </a:endParaRPr>
          </a:p>
        </p:txBody>
      </p:sp>
      <p:sp>
        <p:nvSpPr>
          <p:cNvPr id="92" name="Google Shape;92;p1"/>
          <p:cNvSpPr txBox="1">
            <a:spLocks noGrp="1"/>
          </p:cNvSpPr>
          <p:nvPr>
            <p:ph type="subTitle" idx="1"/>
          </p:nvPr>
        </p:nvSpPr>
        <p:spPr>
          <a:xfrm>
            <a:off x="-340659" y="2779407"/>
            <a:ext cx="9825318" cy="14091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indent="0">
              <a:defRPr sz="1800"/>
            </a:pPr>
            <a:endParaRPr lang="en-US" sz="900" b="1" dirty="0">
              <a:latin typeface="Elephant" panose="02020904090505020303" pitchFamily="18" charset="0"/>
            </a:endParaRPr>
          </a:p>
          <a:p>
            <a:pPr marL="0" indent="0">
              <a:defRPr sz="1800"/>
            </a:pPr>
            <a:r>
              <a:rPr lang="en-US" sz="1600" b="1" dirty="0">
                <a:solidFill>
                  <a:schemeClr val="accent2">
                    <a:lumMod val="50000"/>
                    <a:lumOff val="50000"/>
                  </a:schemeClr>
                </a:solidFill>
                <a:latin typeface="Elephant" panose="02020904090505020303" pitchFamily="18" charset="0"/>
              </a:rPr>
              <a:t>Natalie N. Lasky, MA</a:t>
            </a:r>
            <a:br>
              <a:rPr lang="en-US" sz="1600" b="1" dirty="0">
                <a:solidFill>
                  <a:schemeClr val="accent2">
                    <a:lumMod val="50000"/>
                    <a:lumOff val="50000"/>
                  </a:schemeClr>
                </a:solidFill>
                <a:latin typeface="Elephant" panose="02020904090505020303" pitchFamily="18" charset="0"/>
              </a:rPr>
            </a:br>
            <a:r>
              <a:rPr lang="en-US" sz="1600" dirty="0">
                <a:solidFill>
                  <a:schemeClr val="accent2">
                    <a:lumMod val="50000"/>
                    <a:lumOff val="50000"/>
                  </a:schemeClr>
                </a:solidFill>
                <a:latin typeface="Elephant" panose="02020904090505020303" pitchFamily="18" charset="0"/>
              </a:rPr>
              <a:t>Advisor: Dr. Rebecca Curnalia</a:t>
            </a:r>
          </a:p>
          <a:p>
            <a:pPr marL="0" indent="0">
              <a:defRPr sz="1800"/>
            </a:pPr>
            <a:r>
              <a:rPr lang="en-US" sz="1600" b="1" dirty="0">
                <a:solidFill>
                  <a:schemeClr val="accent2">
                    <a:lumMod val="50000"/>
                    <a:lumOff val="50000"/>
                  </a:schemeClr>
                </a:solidFill>
                <a:latin typeface="Elephant" panose="02020904090505020303" pitchFamily="18" charset="0"/>
              </a:rPr>
              <a:t>Youngstown State University</a:t>
            </a:r>
          </a:p>
          <a:p>
            <a:pPr marL="0" indent="0">
              <a:defRPr sz="1800"/>
            </a:pPr>
            <a:endParaRPr lang="en-US" sz="700" b="1" dirty="0">
              <a:latin typeface="Elephant" panose="02020904090505020303" pitchFamily="18" charset="0"/>
            </a:endParaRPr>
          </a:p>
        </p:txBody>
      </p:sp>
      <p:sp>
        <p:nvSpPr>
          <p:cNvPr id="93" name="Google Shape;93;p1"/>
          <p:cNvSpPr/>
          <p:nvPr/>
        </p:nvSpPr>
        <p:spPr>
          <a:xfrm>
            <a:off x="0" y="0"/>
            <a:ext cx="1584600" cy="1534200"/>
          </a:xfrm>
          <a:prstGeom prst="rect">
            <a:avLst/>
          </a:prstGeom>
          <a:noFill/>
          <a:ln w="19050" cap="flat" cmpd="sng">
            <a:solidFill>
              <a:srgbClr val="EBCB6A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4" name="Google Shape;94;p1"/>
          <p:cNvSpPr/>
          <p:nvPr/>
        </p:nvSpPr>
        <p:spPr>
          <a:xfrm>
            <a:off x="7559400" y="8153"/>
            <a:ext cx="1584600" cy="1534200"/>
          </a:xfrm>
          <a:prstGeom prst="rect">
            <a:avLst/>
          </a:prstGeom>
          <a:noFill/>
          <a:ln w="19050" cap="flat" cmpd="sng">
            <a:solidFill>
              <a:srgbClr val="EBCB6A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5" name="Google Shape;95;p1"/>
          <p:cNvSpPr/>
          <p:nvPr/>
        </p:nvSpPr>
        <p:spPr>
          <a:xfrm>
            <a:off x="7559400" y="3609300"/>
            <a:ext cx="1584600" cy="1534200"/>
          </a:xfrm>
          <a:prstGeom prst="rect">
            <a:avLst/>
          </a:prstGeom>
          <a:noFill/>
          <a:ln w="19050" cap="flat" cmpd="sng">
            <a:solidFill>
              <a:srgbClr val="EBCB6A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6" name="Google Shape;96;p1"/>
          <p:cNvSpPr/>
          <p:nvPr/>
        </p:nvSpPr>
        <p:spPr>
          <a:xfrm>
            <a:off x="0" y="3609300"/>
            <a:ext cx="1584600" cy="1534200"/>
          </a:xfrm>
          <a:prstGeom prst="rect">
            <a:avLst/>
          </a:prstGeom>
          <a:noFill/>
          <a:ln w="19050" cap="flat" cmpd="sng">
            <a:solidFill>
              <a:srgbClr val="EBCB6A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97" name="Google Shape;97;p1"/>
          <p:cNvCxnSpPr/>
          <p:nvPr/>
        </p:nvCxnSpPr>
        <p:spPr>
          <a:xfrm rot="10800000">
            <a:off x="7125" y="14475"/>
            <a:ext cx="565800" cy="529800"/>
          </a:xfrm>
          <a:prstGeom prst="straightConnector1">
            <a:avLst/>
          </a:prstGeom>
          <a:noFill/>
          <a:ln w="19050" cap="flat" cmpd="sng">
            <a:solidFill>
              <a:srgbClr val="EBCB6A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98" name="Google Shape;98;p1"/>
          <p:cNvCxnSpPr/>
          <p:nvPr/>
        </p:nvCxnSpPr>
        <p:spPr>
          <a:xfrm flipH="1">
            <a:off x="7250" y="4607725"/>
            <a:ext cx="558300" cy="535800"/>
          </a:xfrm>
          <a:prstGeom prst="straightConnector1">
            <a:avLst/>
          </a:prstGeom>
          <a:noFill/>
          <a:ln w="19050" cap="flat" cmpd="sng">
            <a:solidFill>
              <a:srgbClr val="EBCB6A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99" name="Google Shape;99;p1"/>
          <p:cNvCxnSpPr/>
          <p:nvPr/>
        </p:nvCxnSpPr>
        <p:spPr>
          <a:xfrm flipH="1">
            <a:off x="8576900" y="13050"/>
            <a:ext cx="561000" cy="530400"/>
          </a:xfrm>
          <a:prstGeom prst="straightConnector1">
            <a:avLst/>
          </a:prstGeom>
          <a:noFill/>
          <a:ln w="19050" cap="flat" cmpd="sng">
            <a:solidFill>
              <a:srgbClr val="EBCB6A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00" name="Google Shape;100;p1"/>
          <p:cNvCxnSpPr/>
          <p:nvPr/>
        </p:nvCxnSpPr>
        <p:spPr>
          <a:xfrm rot="10800000">
            <a:off x="8578450" y="4610725"/>
            <a:ext cx="565800" cy="529800"/>
          </a:xfrm>
          <a:prstGeom prst="straightConnector1">
            <a:avLst/>
          </a:prstGeom>
          <a:noFill/>
          <a:ln w="19050" cap="flat" cmpd="sng">
            <a:solidFill>
              <a:srgbClr val="EBCB6A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01" name="Google Shape;101;p1"/>
          <p:cNvSpPr/>
          <p:nvPr/>
        </p:nvSpPr>
        <p:spPr>
          <a:xfrm>
            <a:off x="7575052" y="3624122"/>
            <a:ext cx="1554480" cy="1499616"/>
          </a:xfrm>
          <a:prstGeom prst="rect">
            <a:avLst/>
          </a:prstGeom>
          <a:solidFill>
            <a:srgbClr val="2E2E2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02" name="Google Shape;102;p1" descr="A logo with text and a bridge&#10;&#10;AI-generated content may be incorrect.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675270" y="3679779"/>
            <a:ext cx="1352860" cy="135286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7"/>
          <p:cNvSpPr txBox="1">
            <a:spLocks noGrp="1"/>
          </p:cNvSpPr>
          <p:nvPr>
            <p:ph type="title"/>
          </p:nvPr>
        </p:nvSpPr>
        <p:spPr>
          <a:xfrm>
            <a:off x="683850" y="526350"/>
            <a:ext cx="7776300" cy="409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</a:pPr>
            <a:r>
              <a:rPr lang="en" u="sng" dirty="0">
                <a:latin typeface="Elephant" panose="02020904090505020303" pitchFamily="18" charset="0"/>
              </a:rPr>
              <a:t>RESULTS</a:t>
            </a:r>
            <a:endParaRPr u="sng" dirty="0">
              <a:latin typeface="Elephant" panose="02020904090505020303" pitchFamily="18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6"/>
          <p:cNvSpPr txBox="1">
            <a:spLocks noGrp="1"/>
          </p:cNvSpPr>
          <p:nvPr>
            <p:ph type="title"/>
          </p:nvPr>
        </p:nvSpPr>
        <p:spPr>
          <a:xfrm>
            <a:off x="311699" y="555600"/>
            <a:ext cx="8684703" cy="76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 fontScale="90000"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" u="sng" dirty="0"/>
              <a:t>MEAN, STANDARD DEVIATION, AND CRONBACH ALPHA</a:t>
            </a:r>
            <a:br>
              <a:rPr lang="en" u="sng" dirty="0"/>
            </a:br>
            <a:endParaRPr u="sng" dirty="0"/>
          </a:p>
        </p:txBody>
      </p:sp>
      <p:sp>
        <p:nvSpPr>
          <p:cNvPr id="134" name="Google Shape;134;p6"/>
          <p:cNvSpPr txBox="1">
            <a:spLocks noGrp="1"/>
          </p:cNvSpPr>
          <p:nvPr>
            <p:ph type="body" idx="1"/>
          </p:nvPr>
        </p:nvSpPr>
        <p:spPr>
          <a:xfrm>
            <a:off x="311700" y="955040"/>
            <a:ext cx="8375100" cy="41884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55000" lnSpcReduction="20000"/>
          </a:bodyPr>
          <a:lstStyle/>
          <a:p>
            <a:pPr marL="152400" indent="0">
              <a:buNone/>
              <a:defRPr sz="1800"/>
            </a:pPr>
            <a:r>
              <a:rPr lang="en-US" sz="2200" b="1" dirty="0">
                <a:solidFill>
                  <a:schemeClr val="bg2">
                    <a:lumMod val="60000"/>
                    <a:lumOff val="40000"/>
                  </a:schemeClr>
                </a:solidFill>
              </a:rPr>
              <a:t>INDEPENDENT</a:t>
            </a:r>
          </a:p>
          <a:p>
            <a:pPr lvl="1">
              <a:buFont typeface="Arial" panose="020B0604020202020204" pitchFamily="34" charset="0"/>
              <a:buChar char="•"/>
              <a:defRPr sz="1800"/>
            </a:pPr>
            <a:r>
              <a:rPr lang="en-US" sz="2100" b="1" i="1" dirty="0"/>
              <a:t>ADAPTIVE EMPATHY</a:t>
            </a:r>
          </a:p>
          <a:p>
            <a:pPr lvl="2">
              <a:buFont typeface="Arial" panose="020B0604020202020204" pitchFamily="34" charset="0"/>
              <a:buChar char="•"/>
              <a:defRPr sz="1800"/>
            </a:pPr>
            <a:r>
              <a:rPr lang="en-US" sz="3300" b="1" i="1" dirty="0"/>
              <a:t>M = 3.63; SD = 1.02; </a:t>
            </a:r>
            <a:r>
              <a:rPr lang="el-GR" sz="3300" b="1" i="1" dirty="0"/>
              <a:t>α = .95</a:t>
            </a:r>
            <a:endParaRPr lang="en-US" sz="3300" b="1" i="1" dirty="0"/>
          </a:p>
          <a:p>
            <a:pPr lvl="1">
              <a:buFont typeface="Arial" panose="020B0604020202020204" pitchFamily="34" charset="0"/>
              <a:buChar char="•"/>
              <a:defRPr sz="1800"/>
            </a:pPr>
            <a:r>
              <a:rPr lang="en-US" sz="2100" b="1" i="1" dirty="0"/>
              <a:t>COGNITIVE EMPATHY</a:t>
            </a:r>
          </a:p>
          <a:p>
            <a:pPr lvl="2">
              <a:buFont typeface="Arial" panose="020B0604020202020204" pitchFamily="34" charset="0"/>
              <a:buChar char="•"/>
              <a:defRPr sz="1800"/>
            </a:pPr>
            <a:r>
              <a:rPr lang="en-US" sz="3300" b="1" i="1" dirty="0"/>
              <a:t>M = 3.25; SD = 1.04; </a:t>
            </a:r>
            <a:r>
              <a:rPr lang="el-GR" sz="3300" b="1" i="1" dirty="0"/>
              <a:t>α = .94</a:t>
            </a:r>
            <a:endParaRPr lang="en-US" sz="3300" b="1" i="1" dirty="0"/>
          </a:p>
          <a:p>
            <a:pPr lvl="1">
              <a:buFont typeface="Arial" panose="020B0604020202020204" pitchFamily="34" charset="0"/>
              <a:buChar char="•"/>
              <a:defRPr sz="1800"/>
            </a:pPr>
            <a:r>
              <a:rPr lang="en-US" sz="2100" b="1" i="1" dirty="0"/>
              <a:t>DARK EMPATHY</a:t>
            </a:r>
          </a:p>
          <a:p>
            <a:pPr lvl="2">
              <a:buFont typeface="Arial" panose="020B0604020202020204" pitchFamily="34" charset="0"/>
              <a:buChar char="•"/>
              <a:defRPr sz="1800"/>
            </a:pPr>
            <a:r>
              <a:rPr lang="en-US" sz="3300" b="1" i="1" dirty="0"/>
              <a:t>M = 2.28; SD = 1.30; </a:t>
            </a:r>
            <a:r>
              <a:rPr lang="el-GR" sz="3300" b="1" i="1" dirty="0"/>
              <a:t>α = .97</a:t>
            </a:r>
            <a:endParaRPr lang="en-US" sz="3300" b="1" i="1" dirty="0"/>
          </a:p>
          <a:p>
            <a:pPr>
              <a:buFont typeface="Arial" panose="020B0604020202020204" pitchFamily="34" charset="0"/>
              <a:buChar char="•"/>
              <a:defRPr sz="1800"/>
            </a:pPr>
            <a:endParaRPr lang="en-US" b="1" i="1" dirty="0"/>
          </a:p>
          <a:p>
            <a:pPr marL="152400" indent="0">
              <a:buNone/>
              <a:defRPr sz="1800"/>
            </a:pPr>
            <a:r>
              <a:rPr lang="en-US" sz="2200" b="1" dirty="0">
                <a:solidFill>
                  <a:schemeClr val="bg2">
                    <a:lumMod val="60000"/>
                    <a:lumOff val="40000"/>
                  </a:schemeClr>
                </a:solidFill>
              </a:rPr>
              <a:t>MODERATOR</a:t>
            </a:r>
          </a:p>
          <a:p>
            <a:pPr lvl="1">
              <a:buFont typeface="Arial" panose="020B0604020202020204" pitchFamily="34" charset="0"/>
              <a:buChar char="•"/>
              <a:defRPr sz="1800"/>
            </a:pPr>
            <a:r>
              <a:rPr lang="en-US" sz="2100" b="1" i="1" dirty="0"/>
              <a:t>SUPERVISOR COMMUNICATION</a:t>
            </a:r>
          </a:p>
          <a:p>
            <a:pPr lvl="2">
              <a:buFont typeface="Arial" panose="020B0604020202020204" pitchFamily="34" charset="0"/>
              <a:buChar char="•"/>
              <a:defRPr sz="1800"/>
            </a:pPr>
            <a:r>
              <a:rPr lang="en-US" sz="3300" b="1" i="1" dirty="0"/>
              <a:t>M = 2.13; SD = 1.14; </a:t>
            </a:r>
            <a:r>
              <a:rPr lang="el-GR" sz="3300" b="1" i="1" dirty="0"/>
              <a:t>α = .94</a:t>
            </a:r>
            <a:endParaRPr lang="en-US" sz="3300" b="1" i="1" dirty="0"/>
          </a:p>
          <a:p>
            <a:pPr lvl="1">
              <a:buFont typeface="Arial" panose="020B0604020202020204" pitchFamily="34" charset="0"/>
              <a:buChar char="•"/>
              <a:defRPr sz="1800"/>
            </a:pPr>
            <a:endParaRPr lang="en-US" b="1" u="sng" dirty="0"/>
          </a:p>
          <a:p>
            <a:pPr marL="152400" indent="0">
              <a:buNone/>
              <a:defRPr sz="1800"/>
            </a:pPr>
            <a:r>
              <a:rPr lang="en-US" sz="2200" b="1" dirty="0">
                <a:solidFill>
                  <a:schemeClr val="bg2">
                    <a:lumMod val="60000"/>
                    <a:lumOff val="40000"/>
                  </a:schemeClr>
                </a:solidFill>
              </a:rPr>
              <a:t>DEPENDENT</a:t>
            </a:r>
          </a:p>
          <a:p>
            <a:pPr lvl="1">
              <a:buFont typeface="Arial" panose="020B0604020202020204" pitchFamily="34" charset="0"/>
              <a:buChar char="•"/>
              <a:defRPr sz="1800"/>
            </a:pPr>
            <a:r>
              <a:rPr lang="en-US" sz="2300" b="1" i="1" dirty="0"/>
              <a:t>EMOTIONAL RESPONSE</a:t>
            </a:r>
            <a:endParaRPr lang="en-US" sz="3300" b="1" i="1" dirty="0"/>
          </a:p>
          <a:p>
            <a:pPr lvl="2">
              <a:buFont typeface="Arial" panose="020B0604020202020204" pitchFamily="34" charset="0"/>
              <a:buChar char="•"/>
              <a:defRPr sz="1800"/>
            </a:pPr>
            <a:r>
              <a:rPr lang="en-US" sz="3300" b="1" i="1" dirty="0"/>
              <a:t>M = 3.76; SD = 0.74; </a:t>
            </a:r>
            <a:r>
              <a:rPr lang="el-GR" sz="3300" b="1" i="1" dirty="0"/>
              <a:t>α = .76</a:t>
            </a:r>
            <a:endParaRPr lang="en-US" sz="3300" b="1" i="1" dirty="0"/>
          </a:p>
          <a:p>
            <a:pPr lvl="1">
              <a:buFont typeface="Arial" panose="020B0604020202020204" pitchFamily="34" charset="0"/>
              <a:buChar char="•"/>
              <a:defRPr sz="1800"/>
            </a:pPr>
            <a:r>
              <a:rPr lang="en-US" sz="2300" b="1" i="1" dirty="0"/>
              <a:t>JOB SATISFACTION</a:t>
            </a:r>
          </a:p>
          <a:p>
            <a:pPr lvl="2">
              <a:buFont typeface="Arial" panose="020B0604020202020204" pitchFamily="34" charset="0"/>
              <a:buChar char="•"/>
              <a:defRPr sz="1800"/>
            </a:pPr>
            <a:r>
              <a:rPr lang="en-US" sz="3200" b="1" i="1" dirty="0"/>
              <a:t>M = 3.47; SD = 1.07; </a:t>
            </a:r>
            <a:r>
              <a:rPr lang="el-GR" sz="3200" b="1" i="1" dirty="0"/>
              <a:t>α = .93</a:t>
            </a:r>
            <a:endParaRPr lang="en-US" sz="3200" b="1" i="1" dirty="0"/>
          </a:p>
          <a:p>
            <a:pPr lvl="1">
              <a:buFont typeface="Arial" panose="020B0604020202020204" pitchFamily="34" charset="0"/>
              <a:buChar char="•"/>
              <a:defRPr sz="1800"/>
            </a:pPr>
            <a:r>
              <a:rPr lang="en-US" sz="2300" b="1" i="1" dirty="0"/>
              <a:t>PRODUCTIVITY</a:t>
            </a:r>
          </a:p>
          <a:p>
            <a:pPr lvl="2">
              <a:buFont typeface="Arial" panose="020B0604020202020204" pitchFamily="34" charset="0"/>
              <a:buChar char="•"/>
              <a:defRPr sz="1800"/>
            </a:pPr>
            <a:r>
              <a:rPr lang="en-US" sz="3300" b="1" i="1" dirty="0"/>
              <a:t>M = 4.40; SD = 0.58; </a:t>
            </a:r>
            <a:r>
              <a:rPr lang="el-GR" sz="3300" b="1" i="1" dirty="0"/>
              <a:t>α = .91</a:t>
            </a:r>
            <a:endParaRPr lang="en-US" sz="3300" b="1" i="1" dirty="0"/>
          </a:p>
        </p:txBody>
      </p:sp>
      <p:pic>
        <p:nvPicPr>
          <p:cNvPr id="135" name="Google Shape;135;p6" descr="A logo with text and a bridge&#10;&#10;AI-generated content may be incorrect.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701334" y="3713258"/>
            <a:ext cx="1295069" cy="129506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6">
          <a:extLst>
            <a:ext uri="{FF2B5EF4-FFF2-40B4-BE49-F238E27FC236}">
              <a16:creationId xmlns:a16="http://schemas.microsoft.com/office/drawing/2014/main" id="{60985810-5252-8ECE-27E6-A46740A893D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2">
            <a:extLst>
              <a:ext uri="{FF2B5EF4-FFF2-40B4-BE49-F238E27FC236}">
                <a16:creationId xmlns:a16="http://schemas.microsoft.com/office/drawing/2014/main" id="{B4A9A568-8A88-C178-8B38-48EEBFFFD72F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11698" y="2100549"/>
            <a:ext cx="8520600" cy="84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en-US" sz="5400" i="1" u="sng" dirty="0">
                <a:latin typeface="Elephant" panose="02020904090505020303" pitchFamily="18" charset="0"/>
              </a:rPr>
              <a:t>REGRESSIONS</a:t>
            </a:r>
            <a:endParaRPr i="1" u="sng" dirty="0"/>
          </a:p>
        </p:txBody>
      </p:sp>
    </p:spTree>
    <p:extLst>
      <p:ext uri="{BB962C8B-B14F-4D97-AF65-F5344CB8AC3E}">
        <p14:creationId xmlns:p14="http://schemas.microsoft.com/office/powerpoint/2010/main" val="230203463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2">
          <a:extLst>
            <a:ext uri="{FF2B5EF4-FFF2-40B4-BE49-F238E27FC236}">
              <a16:creationId xmlns:a16="http://schemas.microsoft.com/office/drawing/2014/main" id="{8D6C3CF4-959B-178E-8222-BE48E7048FC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6">
            <a:extLst>
              <a:ext uri="{FF2B5EF4-FFF2-40B4-BE49-F238E27FC236}">
                <a16:creationId xmlns:a16="http://schemas.microsoft.com/office/drawing/2014/main" id="{5AA9EFD8-B15E-9E94-D00B-5DAF6B4672FD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11699" y="555600"/>
            <a:ext cx="8684703" cy="7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-US" dirty="0"/>
              <a:t>JOB SATISFACTION (BASE MODEL)</a:t>
            </a:r>
            <a:endParaRPr dirty="0"/>
          </a:p>
        </p:txBody>
      </p:sp>
      <p:sp>
        <p:nvSpPr>
          <p:cNvPr id="134" name="Google Shape;134;p6">
            <a:extLst>
              <a:ext uri="{FF2B5EF4-FFF2-40B4-BE49-F238E27FC236}">
                <a16:creationId xmlns:a16="http://schemas.microsoft.com/office/drawing/2014/main" id="{37F53644-E560-CD62-4F35-98DA11AF7947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8568140" cy="31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rtl="0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SzPts val="1200"/>
              <a:buNone/>
            </a:pPr>
            <a:r>
              <a:rPr lang="en-US" sz="3200" dirty="0">
                <a:solidFill>
                  <a:schemeClr val="bg1"/>
                </a:solidFill>
              </a:rPr>
              <a:t>MODEL:</a:t>
            </a:r>
            <a:r>
              <a:rPr lang="en-US" sz="3200" dirty="0">
                <a:solidFill>
                  <a:schemeClr val="bg2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3200" dirty="0"/>
              <a:t>R² = .77, p &lt; .001</a:t>
            </a: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SzPts val="1200"/>
              <a:buNone/>
            </a:pPr>
            <a:r>
              <a:rPr lang="en-US" sz="3200" dirty="0">
                <a:solidFill>
                  <a:srgbClr val="00B050"/>
                </a:solidFill>
              </a:rPr>
              <a:t>ADAPTIVE EMPATHY → </a:t>
            </a:r>
            <a:r>
              <a:rPr lang="el-GR" sz="3200" dirty="0">
                <a:solidFill>
                  <a:srgbClr val="00B050"/>
                </a:solidFill>
              </a:rPr>
              <a:t>β = .25, </a:t>
            </a:r>
            <a:r>
              <a:rPr lang="en-US" sz="3200" dirty="0">
                <a:solidFill>
                  <a:srgbClr val="00B050"/>
                </a:solidFill>
              </a:rPr>
              <a:t>p = .006</a:t>
            </a: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SzPts val="1200"/>
              <a:buNone/>
            </a:pPr>
            <a:r>
              <a:rPr lang="en-US" sz="3200" dirty="0">
                <a:solidFill>
                  <a:srgbClr val="00B050"/>
                </a:solidFill>
              </a:rPr>
              <a:t>COGNITIVE EMPATHY → </a:t>
            </a:r>
            <a:r>
              <a:rPr lang="el-GR" sz="3200" dirty="0">
                <a:solidFill>
                  <a:srgbClr val="00B050"/>
                </a:solidFill>
              </a:rPr>
              <a:t>β = .29, </a:t>
            </a:r>
            <a:r>
              <a:rPr lang="en-US" sz="3200" dirty="0">
                <a:solidFill>
                  <a:srgbClr val="00B050"/>
                </a:solidFill>
              </a:rPr>
              <a:t>p &lt; .001</a:t>
            </a: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SzPts val="1200"/>
              <a:buNone/>
            </a:pPr>
            <a:r>
              <a:rPr lang="en-US" sz="3200" dirty="0">
                <a:solidFill>
                  <a:srgbClr val="FF0000"/>
                </a:solidFill>
              </a:rPr>
              <a:t>DARK EMPATHY → </a:t>
            </a:r>
            <a:r>
              <a:rPr lang="el-GR" sz="3200" dirty="0">
                <a:solidFill>
                  <a:srgbClr val="FF0000"/>
                </a:solidFill>
              </a:rPr>
              <a:t>β = –.42, </a:t>
            </a:r>
            <a:r>
              <a:rPr lang="en-US" sz="3200" dirty="0">
                <a:solidFill>
                  <a:srgbClr val="FF0000"/>
                </a:solidFill>
              </a:rPr>
              <a:t>p &lt; .001</a:t>
            </a:r>
            <a:endParaRPr sz="3200" dirty="0">
              <a:solidFill>
                <a:srgbClr val="FF0000"/>
              </a:solidFill>
            </a:endParaRPr>
          </a:p>
        </p:txBody>
      </p:sp>
      <p:pic>
        <p:nvPicPr>
          <p:cNvPr id="135" name="Google Shape;135;p6" descr="A logo with text and a bridge&#10;&#10;AI-generated content may be incorrect.">
            <a:extLst>
              <a:ext uri="{FF2B5EF4-FFF2-40B4-BE49-F238E27FC236}">
                <a16:creationId xmlns:a16="http://schemas.microsoft.com/office/drawing/2014/main" id="{6DDD965C-B464-9D40-0BEB-202AEE4714EA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701334" y="3713258"/>
            <a:ext cx="1295069" cy="129506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3568027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2">
          <a:extLst>
            <a:ext uri="{FF2B5EF4-FFF2-40B4-BE49-F238E27FC236}">
              <a16:creationId xmlns:a16="http://schemas.microsoft.com/office/drawing/2014/main" id="{D8185DD5-7A11-0E11-A09C-684B53203EE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6">
            <a:extLst>
              <a:ext uri="{FF2B5EF4-FFF2-40B4-BE49-F238E27FC236}">
                <a16:creationId xmlns:a16="http://schemas.microsoft.com/office/drawing/2014/main" id="{868B7F31-6B01-29E5-1DA9-2EC1AE72B941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11699" y="555600"/>
            <a:ext cx="8684703" cy="7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-US" dirty="0"/>
              <a:t>JOB SATISFACTION (WITH COMMUNICATION)</a:t>
            </a:r>
            <a:endParaRPr dirty="0"/>
          </a:p>
        </p:txBody>
      </p:sp>
      <p:sp>
        <p:nvSpPr>
          <p:cNvPr id="134" name="Google Shape;134;p6">
            <a:extLst>
              <a:ext uri="{FF2B5EF4-FFF2-40B4-BE49-F238E27FC236}">
                <a16:creationId xmlns:a16="http://schemas.microsoft.com/office/drawing/2014/main" id="{9535BEB4-55A9-68FB-1548-3AE02C1735AE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8466540" cy="31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2500" lnSpcReduction="10000"/>
          </a:bodyPr>
          <a:lstStyle/>
          <a:p>
            <a:pPr marL="0" lvl="0" indent="0" rtl="0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SzPts val="1200"/>
              <a:buNone/>
            </a:pPr>
            <a:r>
              <a:rPr lang="en-US" sz="3200" dirty="0">
                <a:solidFill>
                  <a:schemeClr val="bg1"/>
                </a:solidFill>
              </a:rPr>
              <a:t>MODEL: R² = .79, p &lt; .001</a:t>
            </a:r>
          </a:p>
          <a:p>
            <a:pPr marL="0" lvl="0" indent="0">
              <a:spcAft>
                <a:spcPts val="1200"/>
              </a:spcAft>
              <a:buNone/>
            </a:pPr>
            <a:r>
              <a:rPr lang="en-US" sz="3200" dirty="0">
                <a:solidFill>
                  <a:srgbClr val="00B050"/>
                </a:solidFill>
              </a:rPr>
              <a:t>COGNITIVE EMPATHY → </a:t>
            </a:r>
            <a:r>
              <a:rPr lang="el-GR" sz="3200" dirty="0">
                <a:solidFill>
                  <a:srgbClr val="00B050"/>
                </a:solidFill>
              </a:rPr>
              <a:t>β = .34, </a:t>
            </a:r>
            <a:r>
              <a:rPr lang="en-US" sz="3200" dirty="0">
                <a:solidFill>
                  <a:srgbClr val="00B050"/>
                </a:solidFill>
              </a:rPr>
              <a:t>p &lt; .001</a:t>
            </a:r>
          </a:p>
          <a:p>
            <a:pPr marL="0" lvl="0" indent="0">
              <a:spcAft>
                <a:spcPts val="1200"/>
              </a:spcAft>
              <a:buNone/>
            </a:pPr>
            <a:r>
              <a:rPr lang="en-US" sz="3200" dirty="0">
                <a:solidFill>
                  <a:srgbClr val="FF0000"/>
                </a:solidFill>
              </a:rPr>
              <a:t>COMMUNICATION → </a:t>
            </a:r>
            <a:r>
              <a:rPr lang="el-GR" sz="3200" dirty="0">
                <a:solidFill>
                  <a:srgbClr val="FF0000"/>
                </a:solidFill>
              </a:rPr>
              <a:t>β = </a:t>
            </a:r>
            <a:r>
              <a:rPr lang="en-US" sz="3200" dirty="0">
                <a:solidFill>
                  <a:srgbClr val="FF0000"/>
                </a:solidFill>
              </a:rPr>
              <a:t>–.37</a:t>
            </a:r>
            <a:r>
              <a:rPr lang="el-GR" sz="3200" dirty="0">
                <a:solidFill>
                  <a:srgbClr val="FF0000"/>
                </a:solidFill>
              </a:rPr>
              <a:t>, </a:t>
            </a:r>
            <a:r>
              <a:rPr lang="en-US" sz="3200" dirty="0">
                <a:solidFill>
                  <a:srgbClr val="FF0000"/>
                </a:solidFill>
              </a:rPr>
              <a:t>p &lt; .001</a:t>
            </a: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SzPts val="1200"/>
              <a:buNone/>
            </a:pPr>
            <a:r>
              <a:rPr lang="en-US" sz="2200" dirty="0">
                <a:solidFill>
                  <a:schemeClr val="bg2">
                    <a:lumMod val="60000"/>
                    <a:lumOff val="40000"/>
                  </a:schemeClr>
                </a:solidFill>
              </a:rPr>
              <a:t>ADAPTIVE EMPATHY → NOT SIGNIFICANT</a:t>
            </a:r>
          </a:p>
          <a:p>
            <a:pPr marL="0" indent="0">
              <a:spcAft>
                <a:spcPts val="1200"/>
              </a:spcAft>
              <a:buNone/>
            </a:pPr>
            <a:r>
              <a:rPr lang="en-US" sz="2200" dirty="0">
                <a:solidFill>
                  <a:schemeClr val="bg2">
                    <a:lumMod val="60000"/>
                    <a:lumOff val="40000"/>
                  </a:schemeClr>
                </a:solidFill>
              </a:rPr>
              <a:t>DARK EMPATHY → NOT SIGNIFICANT</a:t>
            </a: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SzPts val="1200"/>
              <a:buNone/>
            </a:pPr>
            <a:endParaRPr sz="3200" dirty="0"/>
          </a:p>
        </p:txBody>
      </p:sp>
      <p:pic>
        <p:nvPicPr>
          <p:cNvPr id="135" name="Google Shape;135;p6" descr="A logo with text and a bridge&#10;&#10;AI-generated content may be incorrect.">
            <a:extLst>
              <a:ext uri="{FF2B5EF4-FFF2-40B4-BE49-F238E27FC236}">
                <a16:creationId xmlns:a16="http://schemas.microsoft.com/office/drawing/2014/main" id="{A2A5CE83-97F0-C2CF-4A97-90A868EECDC4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188960" y="4104640"/>
            <a:ext cx="807443" cy="90368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6425639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2">
          <a:extLst>
            <a:ext uri="{FF2B5EF4-FFF2-40B4-BE49-F238E27FC236}">
              <a16:creationId xmlns:a16="http://schemas.microsoft.com/office/drawing/2014/main" id="{4C29611C-AD78-090D-BD55-D217DF748E4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6">
            <a:extLst>
              <a:ext uri="{FF2B5EF4-FFF2-40B4-BE49-F238E27FC236}">
                <a16:creationId xmlns:a16="http://schemas.microsoft.com/office/drawing/2014/main" id="{33FB7D5D-AB33-4D91-78FE-8F0420F1B35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11699" y="555600"/>
            <a:ext cx="8684703" cy="7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-US" dirty="0"/>
              <a:t>EMOTIONAL RESPONSE (BASE MODEL)</a:t>
            </a:r>
            <a:endParaRPr dirty="0"/>
          </a:p>
        </p:txBody>
      </p:sp>
      <p:sp>
        <p:nvSpPr>
          <p:cNvPr id="134" name="Google Shape;134;p6">
            <a:extLst>
              <a:ext uri="{FF2B5EF4-FFF2-40B4-BE49-F238E27FC236}">
                <a16:creationId xmlns:a16="http://schemas.microsoft.com/office/drawing/2014/main" id="{BD3A3945-46C5-282D-0804-95827C5261DC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8507180" cy="31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>
              <a:spcAft>
                <a:spcPts val="1200"/>
              </a:spcAft>
              <a:buNone/>
            </a:pPr>
            <a:r>
              <a:rPr lang="en" sz="3000" dirty="0"/>
              <a:t>MODEL: </a:t>
            </a:r>
            <a:r>
              <a:rPr lang="en-US" sz="3000" dirty="0"/>
              <a:t>R² = .65, p &lt; .001</a:t>
            </a:r>
          </a:p>
          <a:p>
            <a:pPr marL="0" lvl="0" indent="0">
              <a:spcAft>
                <a:spcPts val="1200"/>
              </a:spcAft>
              <a:buNone/>
            </a:pPr>
            <a:r>
              <a:rPr lang="en-US" sz="3000" dirty="0">
                <a:solidFill>
                  <a:srgbClr val="00B050"/>
                </a:solidFill>
              </a:rPr>
              <a:t>ADAPTIVE EMPATHY </a:t>
            </a:r>
            <a:r>
              <a:rPr lang="el-GR" sz="3000" dirty="0">
                <a:solidFill>
                  <a:srgbClr val="00B050"/>
                </a:solidFill>
              </a:rPr>
              <a:t>→ β = .26, </a:t>
            </a:r>
            <a:r>
              <a:rPr lang="en-US" sz="3000" dirty="0">
                <a:solidFill>
                  <a:srgbClr val="00B050"/>
                </a:solidFill>
              </a:rPr>
              <a:t>p = .022</a:t>
            </a:r>
          </a:p>
          <a:p>
            <a:pPr marL="0" lvl="0" indent="0">
              <a:spcAft>
                <a:spcPts val="1200"/>
              </a:spcAft>
              <a:buNone/>
            </a:pPr>
            <a:r>
              <a:rPr lang="en-US" sz="3000" dirty="0">
                <a:solidFill>
                  <a:srgbClr val="00B050"/>
                </a:solidFill>
              </a:rPr>
              <a:t>COGNITIVE EMPATHY </a:t>
            </a:r>
            <a:r>
              <a:rPr lang="el-GR" sz="3000" dirty="0">
                <a:solidFill>
                  <a:srgbClr val="00B050"/>
                </a:solidFill>
              </a:rPr>
              <a:t>→ β = .22, </a:t>
            </a:r>
            <a:r>
              <a:rPr lang="en-US" sz="3000" dirty="0">
                <a:solidFill>
                  <a:srgbClr val="00B050"/>
                </a:solidFill>
              </a:rPr>
              <a:t>p = .015</a:t>
            </a:r>
          </a:p>
          <a:p>
            <a:pPr marL="0" lvl="0" indent="0">
              <a:spcAft>
                <a:spcPts val="1200"/>
              </a:spcAft>
              <a:buNone/>
            </a:pPr>
            <a:r>
              <a:rPr lang="en-US" sz="3000" dirty="0">
                <a:solidFill>
                  <a:srgbClr val="FF0000"/>
                </a:solidFill>
              </a:rPr>
              <a:t>DARK EMPATHY </a:t>
            </a:r>
            <a:r>
              <a:rPr lang="el-GR" sz="3000" dirty="0">
                <a:solidFill>
                  <a:srgbClr val="FF0000"/>
                </a:solidFill>
              </a:rPr>
              <a:t>→ β = –.39, </a:t>
            </a:r>
            <a:r>
              <a:rPr lang="en-US" sz="3000" dirty="0">
                <a:solidFill>
                  <a:srgbClr val="FF0000"/>
                </a:solidFill>
              </a:rPr>
              <a:t>p &lt; .001</a:t>
            </a:r>
            <a:endParaRPr sz="3000" dirty="0">
              <a:solidFill>
                <a:srgbClr val="FF0000"/>
              </a:solidFill>
            </a:endParaRPr>
          </a:p>
        </p:txBody>
      </p:sp>
      <p:pic>
        <p:nvPicPr>
          <p:cNvPr id="135" name="Google Shape;135;p6" descr="A logo with text and a bridge&#10;&#10;AI-generated content may be incorrect.">
            <a:extLst>
              <a:ext uri="{FF2B5EF4-FFF2-40B4-BE49-F238E27FC236}">
                <a16:creationId xmlns:a16="http://schemas.microsoft.com/office/drawing/2014/main" id="{08636541-A8FB-AA48-064C-952A38B78E4D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701334" y="3713258"/>
            <a:ext cx="1295069" cy="129506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6416977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2">
          <a:extLst>
            <a:ext uri="{FF2B5EF4-FFF2-40B4-BE49-F238E27FC236}">
              <a16:creationId xmlns:a16="http://schemas.microsoft.com/office/drawing/2014/main" id="{71DBEDCE-0B91-9DC2-820D-F2C0264FAF1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6">
            <a:extLst>
              <a:ext uri="{FF2B5EF4-FFF2-40B4-BE49-F238E27FC236}">
                <a16:creationId xmlns:a16="http://schemas.microsoft.com/office/drawing/2014/main" id="{904E6479-999D-64A0-D40E-2273C77B9054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11699" y="555600"/>
            <a:ext cx="8684703" cy="7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-US" dirty="0"/>
              <a:t>EMOTIONAL RESPONSE (WITH COMMUNICATION)</a:t>
            </a:r>
            <a:endParaRPr dirty="0"/>
          </a:p>
        </p:txBody>
      </p:sp>
      <p:sp>
        <p:nvSpPr>
          <p:cNvPr id="134" name="Google Shape;134;p6">
            <a:extLst>
              <a:ext uri="{FF2B5EF4-FFF2-40B4-BE49-F238E27FC236}">
                <a16:creationId xmlns:a16="http://schemas.microsoft.com/office/drawing/2014/main" id="{0BB12530-659C-4FB6-40D2-6213E0CD0DA6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8507180" cy="31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>
              <a:spcAft>
                <a:spcPts val="1200"/>
              </a:spcAft>
              <a:buNone/>
            </a:pPr>
            <a:r>
              <a:rPr lang="en-US" sz="2800" dirty="0">
                <a:solidFill>
                  <a:schemeClr val="bg1"/>
                </a:solidFill>
              </a:rPr>
              <a:t>MODEL: R² = .69, p &lt; .001</a:t>
            </a:r>
          </a:p>
          <a:p>
            <a:pPr marL="0" lvl="0" indent="0">
              <a:spcAft>
                <a:spcPts val="1200"/>
              </a:spcAft>
              <a:buNone/>
            </a:pPr>
            <a:r>
              <a:rPr lang="en-US" sz="2800" dirty="0">
                <a:solidFill>
                  <a:srgbClr val="00B050"/>
                </a:solidFill>
              </a:rPr>
              <a:t>COGNITIVE EMPATHY → </a:t>
            </a:r>
            <a:r>
              <a:rPr lang="el-GR" sz="2800" dirty="0">
                <a:solidFill>
                  <a:srgbClr val="00B050"/>
                </a:solidFill>
              </a:rPr>
              <a:t>β = .</a:t>
            </a:r>
            <a:r>
              <a:rPr lang="en-US" sz="2800" dirty="0">
                <a:solidFill>
                  <a:srgbClr val="00B050"/>
                </a:solidFill>
              </a:rPr>
              <a:t>28</a:t>
            </a:r>
            <a:r>
              <a:rPr lang="el-GR" sz="2800" dirty="0">
                <a:solidFill>
                  <a:srgbClr val="00B050"/>
                </a:solidFill>
              </a:rPr>
              <a:t>, </a:t>
            </a:r>
            <a:r>
              <a:rPr lang="en-US" sz="2800" dirty="0">
                <a:solidFill>
                  <a:srgbClr val="00B050"/>
                </a:solidFill>
              </a:rPr>
              <a:t>p &lt; .002</a:t>
            </a:r>
          </a:p>
          <a:p>
            <a:pPr marL="0" lvl="0" indent="0">
              <a:spcAft>
                <a:spcPts val="1200"/>
              </a:spcAft>
              <a:buNone/>
            </a:pPr>
            <a:r>
              <a:rPr lang="en-US" sz="2800" dirty="0">
                <a:solidFill>
                  <a:srgbClr val="FF0000"/>
                </a:solidFill>
              </a:rPr>
              <a:t>COMMUNICATION → </a:t>
            </a:r>
            <a:r>
              <a:rPr lang="el-GR" sz="2800" dirty="0">
                <a:solidFill>
                  <a:srgbClr val="FF0000"/>
                </a:solidFill>
              </a:rPr>
              <a:t>β = </a:t>
            </a:r>
            <a:r>
              <a:rPr lang="en-US" sz="2800" dirty="0">
                <a:solidFill>
                  <a:srgbClr val="FF0000"/>
                </a:solidFill>
              </a:rPr>
              <a:t>–.47</a:t>
            </a:r>
            <a:r>
              <a:rPr lang="el-GR" sz="2800" dirty="0">
                <a:solidFill>
                  <a:srgbClr val="FF0000"/>
                </a:solidFill>
              </a:rPr>
              <a:t>, </a:t>
            </a:r>
            <a:r>
              <a:rPr lang="en-US" sz="2800" dirty="0">
                <a:solidFill>
                  <a:srgbClr val="FF0000"/>
                </a:solidFill>
              </a:rPr>
              <a:t>p &lt; .001</a:t>
            </a:r>
          </a:p>
          <a:p>
            <a:pPr marL="0" lvl="0" indent="0">
              <a:spcAft>
                <a:spcPts val="1200"/>
              </a:spcAft>
              <a:buNone/>
            </a:pPr>
            <a:r>
              <a:rPr lang="en-US" sz="2000" dirty="0">
                <a:solidFill>
                  <a:schemeClr val="bg2">
                    <a:lumMod val="60000"/>
                    <a:lumOff val="40000"/>
                  </a:schemeClr>
                </a:solidFill>
              </a:rPr>
              <a:t>ADAPTIVE EMPATHY → NOT SIGNIFICANT</a:t>
            </a:r>
          </a:p>
          <a:p>
            <a:pPr marL="0" indent="0">
              <a:spcAft>
                <a:spcPts val="1200"/>
              </a:spcAft>
              <a:buNone/>
            </a:pPr>
            <a:r>
              <a:rPr lang="en-US" sz="2000" dirty="0">
                <a:solidFill>
                  <a:schemeClr val="bg2">
                    <a:lumMod val="60000"/>
                    <a:lumOff val="40000"/>
                  </a:schemeClr>
                </a:solidFill>
              </a:rPr>
              <a:t>DARK EMPATHY → NOT SIGNIFICANT</a:t>
            </a:r>
          </a:p>
        </p:txBody>
      </p:sp>
      <p:pic>
        <p:nvPicPr>
          <p:cNvPr id="135" name="Google Shape;135;p6" descr="A logo with text and a bridge&#10;&#10;AI-generated content may be incorrect.">
            <a:extLst>
              <a:ext uri="{FF2B5EF4-FFF2-40B4-BE49-F238E27FC236}">
                <a16:creationId xmlns:a16="http://schemas.microsoft.com/office/drawing/2014/main" id="{CD4D032A-9FBD-B6E2-2995-C9E1266E965B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701334" y="3713258"/>
            <a:ext cx="1295069" cy="129506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630616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2">
          <a:extLst>
            <a:ext uri="{FF2B5EF4-FFF2-40B4-BE49-F238E27FC236}">
              <a16:creationId xmlns:a16="http://schemas.microsoft.com/office/drawing/2014/main" id="{ECFF7882-F09B-A14B-0C07-8B3340501F9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6">
            <a:extLst>
              <a:ext uri="{FF2B5EF4-FFF2-40B4-BE49-F238E27FC236}">
                <a16:creationId xmlns:a16="http://schemas.microsoft.com/office/drawing/2014/main" id="{A335C25F-3BD9-A222-61E3-86F6A9274C70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11699" y="555600"/>
            <a:ext cx="8684703" cy="7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-US" dirty="0"/>
              <a:t>PRODUCTIVITY</a:t>
            </a:r>
            <a:endParaRPr dirty="0"/>
          </a:p>
        </p:txBody>
      </p:sp>
      <p:sp>
        <p:nvSpPr>
          <p:cNvPr id="134" name="Google Shape;134;p6">
            <a:extLst>
              <a:ext uri="{FF2B5EF4-FFF2-40B4-BE49-F238E27FC236}">
                <a16:creationId xmlns:a16="http://schemas.microsoft.com/office/drawing/2014/main" id="{6365D688-6434-CD94-E2F6-72F3961FA156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8507180" cy="31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lnSpcReduction="10000"/>
          </a:bodyPr>
          <a:lstStyle/>
          <a:p>
            <a:pPr marL="0" lvl="0" indent="0">
              <a:spcAft>
                <a:spcPts val="1200"/>
              </a:spcAft>
              <a:buNone/>
            </a:pPr>
            <a:r>
              <a:rPr lang="en-US" sz="2800" dirty="0">
                <a:solidFill>
                  <a:schemeClr val="bg1"/>
                </a:solidFill>
              </a:rPr>
              <a:t>MODEL: R² = .12, p &lt; .001</a:t>
            </a:r>
          </a:p>
          <a:p>
            <a:pPr marL="0" lvl="0" indent="0">
              <a:spcAft>
                <a:spcPts val="1200"/>
              </a:spcAft>
              <a:buNone/>
            </a:pPr>
            <a:r>
              <a:rPr lang="en-US" sz="2800" dirty="0">
                <a:solidFill>
                  <a:srgbClr val="00B050"/>
                </a:solidFill>
              </a:rPr>
              <a:t>EMOTIONAL RESPONSE → </a:t>
            </a:r>
            <a:r>
              <a:rPr lang="el-GR" sz="2800" dirty="0">
                <a:solidFill>
                  <a:srgbClr val="00B050"/>
                </a:solidFill>
              </a:rPr>
              <a:t>β = .</a:t>
            </a:r>
            <a:r>
              <a:rPr lang="en-US" sz="2800" dirty="0">
                <a:solidFill>
                  <a:srgbClr val="00B050"/>
                </a:solidFill>
              </a:rPr>
              <a:t>36</a:t>
            </a:r>
            <a:r>
              <a:rPr lang="el-GR" sz="2800" dirty="0">
                <a:solidFill>
                  <a:srgbClr val="00B050"/>
                </a:solidFill>
              </a:rPr>
              <a:t>, </a:t>
            </a:r>
            <a:r>
              <a:rPr lang="en-US" sz="2800" dirty="0">
                <a:solidFill>
                  <a:srgbClr val="00B050"/>
                </a:solidFill>
              </a:rPr>
              <a:t>p &lt; .008</a:t>
            </a:r>
          </a:p>
          <a:p>
            <a:pPr marL="0" lvl="0" indent="0">
              <a:spcAft>
                <a:spcPts val="1200"/>
              </a:spcAft>
              <a:buNone/>
            </a:pPr>
            <a:r>
              <a:rPr lang="en-US" sz="2800" dirty="0">
                <a:solidFill>
                  <a:srgbClr val="00B050"/>
                </a:solidFill>
              </a:rPr>
              <a:t>ADAPTIVE EMPATHY → </a:t>
            </a:r>
            <a:r>
              <a:rPr lang="el-GR" sz="2800" dirty="0">
                <a:solidFill>
                  <a:srgbClr val="00B050"/>
                </a:solidFill>
              </a:rPr>
              <a:t>β = </a:t>
            </a:r>
            <a:r>
              <a:rPr lang="en-US" sz="2800" dirty="0">
                <a:solidFill>
                  <a:srgbClr val="00B050"/>
                </a:solidFill>
              </a:rPr>
              <a:t>.38</a:t>
            </a:r>
            <a:r>
              <a:rPr lang="el-GR" sz="2800" dirty="0">
                <a:solidFill>
                  <a:srgbClr val="00B050"/>
                </a:solidFill>
              </a:rPr>
              <a:t>, </a:t>
            </a:r>
            <a:r>
              <a:rPr lang="en-US" sz="2800" dirty="0">
                <a:solidFill>
                  <a:srgbClr val="00B050"/>
                </a:solidFill>
              </a:rPr>
              <a:t>p &lt; .043</a:t>
            </a:r>
          </a:p>
          <a:p>
            <a:pPr marL="0" lvl="0" indent="0">
              <a:spcAft>
                <a:spcPts val="1200"/>
              </a:spcAft>
              <a:buNone/>
            </a:pPr>
            <a:r>
              <a:rPr lang="en-US" sz="2800" dirty="0">
                <a:solidFill>
                  <a:srgbClr val="00B050"/>
                </a:solidFill>
              </a:rPr>
              <a:t>DARK EMPATHY → </a:t>
            </a:r>
            <a:r>
              <a:rPr lang="el-GR" sz="2800" dirty="0">
                <a:solidFill>
                  <a:srgbClr val="00B050"/>
                </a:solidFill>
              </a:rPr>
              <a:t>β = </a:t>
            </a:r>
            <a:r>
              <a:rPr lang="en-US" sz="2800" dirty="0">
                <a:solidFill>
                  <a:srgbClr val="00B050"/>
                </a:solidFill>
              </a:rPr>
              <a:t>.31</a:t>
            </a:r>
            <a:r>
              <a:rPr lang="el-GR" sz="2800" dirty="0">
                <a:solidFill>
                  <a:srgbClr val="00B050"/>
                </a:solidFill>
              </a:rPr>
              <a:t>, </a:t>
            </a:r>
            <a:r>
              <a:rPr lang="en-US" sz="2800" dirty="0">
                <a:solidFill>
                  <a:srgbClr val="00B050"/>
                </a:solidFill>
              </a:rPr>
              <a:t>p &lt; .026</a:t>
            </a:r>
          </a:p>
          <a:p>
            <a:pPr marL="0" indent="0">
              <a:spcAft>
                <a:spcPts val="1200"/>
              </a:spcAft>
              <a:buNone/>
            </a:pPr>
            <a:r>
              <a:rPr lang="en-US" sz="2000" dirty="0">
                <a:solidFill>
                  <a:schemeClr val="bg2">
                    <a:lumMod val="60000"/>
                    <a:lumOff val="40000"/>
                  </a:schemeClr>
                </a:solidFill>
              </a:rPr>
              <a:t>COGNITIVE EMPATHY → NOT SIGNIFICANT</a:t>
            </a:r>
          </a:p>
        </p:txBody>
      </p:sp>
      <p:pic>
        <p:nvPicPr>
          <p:cNvPr id="135" name="Google Shape;135;p6" descr="A logo with text and a bridge&#10;&#10;AI-generated content may be incorrect.">
            <a:extLst>
              <a:ext uri="{FF2B5EF4-FFF2-40B4-BE49-F238E27FC236}">
                <a16:creationId xmlns:a16="http://schemas.microsoft.com/office/drawing/2014/main" id="{8B334E97-2220-A386-A780-2A9ABC700F2E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701334" y="3713258"/>
            <a:ext cx="1295069" cy="129506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1559816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en-US" sz="1800" u="sng" dirty="0"/>
              <a:t>INTERPRETATIONS</a:t>
            </a:r>
            <a:endParaRPr sz="1800" u="sng" dirty="0"/>
          </a:p>
        </p:txBody>
      </p:sp>
      <p:sp>
        <p:nvSpPr>
          <p:cNvPr id="121" name="Google Shape;121;p4"/>
          <p:cNvSpPr txBox="1">
            <a:spLocks noGrp="1"/>
          </p:cNvSpPr>
          <p:nvPr>
            <p:ph type="body" idx="2"/>
          </p:nvPr>
        </p:nvSpPr>
        <p:spPr>
          <a:xfrm>
            <a:off x="462116" y="1017725"/>
            <a:ext cx="8224684" cy="40254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SzPts val="1400"/>
              <a:buNone/>
            </a:pPr>
            <a:r>
              <a:rPr lang="en-US" sz="2000" dirty="0">
                <a:solidFill>
                  <a:srgbClr val="00B050"/>
                </a:solidFill>
              </a:rPr>
              <a:t>COGNITIVE EMPATHY → STRONGEST POSITIVE PREDICTOR</a:t>
            </a: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SzPts val="1400"/>
              <a:buNone/>
            </a:pPr>
            <a:r>
              <a:rPr lang="en-US" sz="2200" dirty="0">
                <a:solidFill>
                  <a:srgbClr val="FF0000"/>
                </a:solidFill>
              </a:rPr>
              <a:t>DARK EMPATHY → HARMFUL </a:t>
            </a:r>
            <a:br>
              <a:rPr lang="en-US" sz="2200" dirty="0"/>
            </a:br>
            <a:r>
              <a:rPr lang="en-US" sz="1800" dirty="0">
                <a:solidFill>
                  <a:schemeClr val="bg2">
                    <a:lumMod val="60000"/>
                    <a:lumOff val="40000"/>
                  </a:schemeClr>
                </a:solidFill>
              </a:rPr>
              <a:t>(REDUCED W/ COMMUNICATION) </a:t>
            </a:r>
            <a:endParaRPr lang="en-US" sz="2200" dirty="0">
              <a:solidFill>
                <a:schemeClr val="bg2">
                  <a:lumMod val="60000"/>
                  <a:lumOff val="40000"/>
                </a:schemeClr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SzPts val="1400"/>
              <a:buNone/>
            </a:pPr>
            <a:r>
              <a:rPr lang="en-US" sz="2200" dirty="0">
                <a:solidFill>
                  <a:srgbClr val="00B0F0"/>
                </a:solidFill>
              </a:rPr>
              <a:t>COMMUNICATION → DOMINANT INFLUENCE</a:t>
            </a: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SzPts val="1400"/>
              <a:buNone/>
            </a:pPr>
            <a:r>
              <a:rPr lang="en-US" sz="2200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PRODUCTIVITY → WEAKLY PREDICTED</a:t>
            </a: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SzPts val="1400"/>
              <a:buNone/>
            </a:pPr>
            <a:endParaRPr lang="en-US" sz="2200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22" name="Google Shape;122;p4" descr="A logo with text and a bridge&#10;&#10;AI-generated content may be incorrect.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280400" y="4277359"/>
            <a:ext cx="716003" cy="73096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10"/>
          <p:cNvSpPr txBox="1">
            <a:spLocks noGrp="1"/>
          </p:cNvSpPr>
          <p:nvPr>
            <p:ph type="title"/>
          </p:nvPr>
        </p:nvSpPr>
        <p:spPr>
          <a:xfrm>
            <a:off x="274186" y="3380499"/>
            <a:ext cx="8520600" cy="19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lvl="0">
              <a:lnSpc>
                <a:spcPct val="115000"/>
              </a:lnSpc>
              <a:spcAft>
                <a:spcPts val="1200"/>
              </a:spcAft>
              <a:buSzPts val="1800"/>
            </a:pPr>
            <a:r>
              <a:rPr lang="en-US" sz="7200" dirty="0">
                <a:latin typeface="Elephant" panose="02020904090505020303" pitchFamily="18" charset="0"/>
              </a:rPr>
              <a:t>THANK YOU!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29E8AFF-2C09-F916-4F86-AE514162582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18222" y="1200150"/>
            <a:ext cx="4232528" cy="27432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2"/>
          <p:cNvSpPr txBox="1">
            <a:spLocks noGrp="1"/>
          </p:cNvSpPr>
          <p:nvPr>
            <p:ph type="title"/>
          </p:nvPr>
        </p:nvSpPr>
        <p:spPr>
          <a:xfrm>
            <a:off x="311697" y="700506"/>
            <a:ext cx="8520600" cy="84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en-US" sz="2400" i="1" u="sng" dirty="0">
                <a:solidFill>
                  <a:schemeClr val="bg1"/>
                </a:solidFill>
                <a:latin typeface="Elephant" panose="02020904090505020303" pitchFamily="18" charset="0"/>
              </a:rPr>
              <a:t>EMPATHY</a:t>
            </a:r>
            <a:endParaRPr sz="1400" i="1" u="sng" dirty="0">
              <a:solidFill>
                <a:schemeClr val="bg1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815F1FD-EC46-D858-31F0-22F25E1512A4}"/>
              </a:ext>
            </a:extLst>
          </p:cNvPr>
          <p:cNvSpPr txBox="1"/>
          <p:nvPr/>
        </p:nvSpPr>
        <p:spPr>
          <a:xfrm>
            <a:off x="1223963" y="1453814"/>
            <a:ext cx="6696067" cy="29546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buClr>
                <a:schemeClr val="bg1"/>
              </a:buClr>
            </a:pPr>
            <a:r>
              <a:rPr lang="en-US" sz="2400" dirty="0">
                <a:solidFill>
                  <a:srgbClr val="FBD66D"/>
                </a:solidFill>
                <a:latin typeface="Elephant" panose="02020904090505020303" pitchFamily="18" charset="0"/>
              </a:rPr>
              <a:t>Understanding others’ thoughts </a:t>
            </a:r>
          </a:p>
          <a:p>
            <a:pPr algn="ctr">
              <a:buClr>
                <a:schemeClr val="bg1"/>
              </a:buClr>
            </a:pPr>
            <a:r>
              <a:rPr lang="en-US" sz="2400" dirty="0">
                <a:solidFill>
                  <a:srgbClr val="FBD66D"/>
                </a:solidFill>
                <a:latin typeface="Elephant" panose="02020904090505020303" pitchFamily="18" charset="0"/>
              </a:rPr>
              <a:t>and emotions</a:t>
            </a:r>
          </a:p>
          <a:p>
            <a:pPr algn="ctr">
              <a:buClr>
                <a:schemeClr val="bg1"/>
              </a:buClr>
            </a:pPr>
            <a:endParaRPr lang="en-US" sz="2400" dirty="0">
              <a:solidFill>
                <a:srgbClr val="FBD66D"/>
              </a:solidFill>
              <a:latin typeface="Elephant" panose="02020904090505020303" pitchFamily="18" charset="0"/>
            </a:endParaRPr>
          </a:p>
          <a:p>
            <a:pPr algn="ctr">
              <a:buClr>
                <a:schemeClr val="bg1"/>
              </a:buClr>
            </a:pPr>
            <a:r>
              <a:rPr lang="en-US" sz="2400" dirty="0">
                <a:solidFill>
                  <a:srgbClr val="FBD66D"/>
                </a:solidFill>
                <a:latin typeface="Elephant" panose="02020904090505020303" pitchFamily="18" charset="0"/>
              </a:rPr>
              <a:t>Can be used to support… or manipulate</a:t>
            </a:r>
          </a:p>
          <a:p>
            <a:pPr algn="ctr">
              <a:buClr>
                <a:schemeClr val="bg1"/>
              </a:buClr>
            </a:pPr>
            <a:r>
              <a:rPr lang="en-US" sz="2400" dirty="0">
                <a:solidFill>
                  <a:srgbClr val="FBD66D"/>
                </a:solidFill>
                <a:latin typeface="Elephant" panose="02020904090505020303" pitchFamily="18" charset="0"/>
              </a:rPr>
              <a:t> </a:t>
            </a:r>
          </a:p>
          <a:p>
            <a:pPr algn="ctr">
              <a:buClr>
                <a:schemeClr val="bg1"/>
              </a:buClr>
            </a:pPr>
            <a:r>
              <a:rPr lang="en-US" sz="2400" dirty="0">
                <a:solidFill>
                  <a:srgbClr val="FBD66D"/>
                </a:solidFill>
                <a:latin typeface="Elephant" panose="02020904090505020303" pitchFamily="18" charset="0"/>
              </a:rPr>
              <a:t>Exists in multiple forms </a:t>
            </a:r>
          </a:p>
          <a:p>
            <a:pPr algn="ctr">
              <a:buClr>
                <a:schemeClr val="bg1"/>
              </a:buClr>
            </a:pPr>
            <a:r>
              <a:rPr lang="en-US" sz="2400" dirty="0">
                <a:solidFill>
                  <a:srgbClr val="FBD66D"/>
                </a:solidFill>
                <a:latin typeface="Elephant" panose="02020904090505020303" pitchFamily="18" charset="0"/>
              </a:rPr>
              <a:t>(adaptive, cognitive, dark)</a:t>
            </a:r>
          </a:p>
          <a:p>
            <a:pPr algn="ctr">
              <a:buClr>
                <a:schemeClr val="bg1"/>
              </a:buClr>
            </a:pPr>
            <a:r>
              <a:rPr lang="en-US" sz="1800" dirty="0">
                <a:solidFill>
                  <a:schemeClr val="tx2">
                    <a:lumMod val="50000"/>
                  </a:schemeClr>
                </a:solidFill>
                <a:latin typeface="Elephant" panose="02020904090505020303" pitchFamily="18" charset="0"/>
              </a:rPr>
              <a:t>(Vachon &amp; Lynam, 2015)</a:t>
            </a:r>
          </a:p>
        </p:txBody>
      </p:sp>
    </p:spTree>
    <p:extLst>
      <p:ext uri="{BB962C8B-B14F-4D97-AF65-F5344CB8AC3E}">
        <p14:creationId xmlns:p14="http://schemas.microsoft.com/office/powerpoint/2010/main" val="20843783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6">
          <a:extLst>
            <a:ext uri="{FF2B5EF4-FFF2-40B4-BE49-F238E27FC236}">
              <a16:creationId xmlns:a16="http://schemas.microsoft.com/office/drawing/2014/main" id="{274C751C-EBB0-2C06-0F2B-B8509B34009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2">
            <a:extLst>
              <a:ext uri="{FF2B5EF4-FFF2-40B4-BE49-F238E27FC236}">
                <a16:creationId xmlns:a16="http://schemas.microsoft.com/office/drawing/2014/main" id="{1392B3DD-947A-750F-1989-A7E7BD45FA9C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11698" y="2100549"/>
            <a:ext cx="8520600" cy="84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en-US" sz="5400" i="1" u="sng" dirty="0">
                <a:latin typeface="Elephant" panose="02020904090505020303" pitchFamily="18" charset="0"/>
              </a:rPr>
              <a:t>LITERATURE REVIEW</a:t>
            </a:r>
            <a:endParaRPr i="1" u="sng" dirty="0"/>
          </a:p>
        </p:txBody>
      </p:sp>
    </p:spTree>
    <p:extLst>
      <p:ext uri="{BB962C8B-B14F-4D97-AF65-F5344CB8AC3E}">
        <p14:creationId xmlns:p14="http://schemas.microsoft.com/office/powerpoint/2010/main" val="16158668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0311330-1EDB-77DF-D1F3-C0871E4074C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3999" cy="5143500"/>
          </a:xfrm>
          <a:prstGeom prst="rect">
            <a:avLst/>
          </a:prstGeom>
        </p:spPr>
      </p:pic>
      <p:pic>
        <p:nvPicPr>
          <p:cNvPr id="148" name="Google Shape;148;p8" descr="A logo with text and a bridge&#10;&#10;AI-generated content may be incorrect.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787148" y="3805084"/>
            <a:ext cx="1181989" cy="112928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3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en" sz="2000" u="sng" dirty="0"/>
              <a:t>RESEARCH PROBLEM</a:t>
            </a:r>
            <a:endParaRPr sz="2000" u="sng" dirty="0"/>
          </a:p>
        </p:txBody>
      </p:sp>
      <p:sp>
        <p:nvSpPr>
          <p:cNvPr id="113" name="Google Shape;113;p3"/>
          <p:cNvSpPr txBox="1">
            <a:spLocks noGrp="1"/>
          </p:cNvSpPr>
          <p:nvPr>
            <p:ph type="body" idx="1"/>
          </p:nvPr>
        </p:nvSpPr>
        <p:spPr>
          <a:xfrm>
            <a:off x="311700" y="1152474"/>
            <a:ext cx="8520600" cy="399102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77500" lnSpcReduction="20000"/>
          </a:bodyPr>
          <a:lstStyle/>
          <a:p>
            <a:pPr>
              <a:lnSpc>
                <a:spcPct val="90000"/>
              </a:lnSpc>
              <a:defRPr sz="1800"/>
            </a:pPr>
            <a:r>
              <a:rPr lang="en-US" sz="3400" dirty="0"/>
              <a:t>EMPATHY IS CELEBRATED IN LEADERSHIP</a:t>
            </a:r>
          </a:p>
          <a:p>
            <a:pPr>
              <a:lnSpc>
                <a:spcPct val="90000"/>
              </a:lnSpc>
              <a:defRPr sz="1800"/>
            </a:pPr>
            <a:endParaRPr lang="en-US" sz="3400" dirty="0"/>
          </a:p>
          <a:p>
            <a:pPr>
              <a:lnSpc>
                <a:spcPct val="90000"/>
              </a:lnSpc>
              <a:defRPr sz="1800"/>
            </a:pPr>
            <a:r>
              <a:rPr lang="en-US" sz="3400" dirty="0"/>
              <a:t>EMPATHY CAN BE MANIPULATIVE (DARK EMPATHY)</a:t>
            </a:r>
          </a:p>
          <a:p>
            <a:pPr>
              <a:lnSpc>
                <a:spcPct val="90000"/>
              </a:lnSpc>
              <a:defRPr sz="1800"/>
            </a:pPr>
            <a:endParaRPr lang="en-US" sz="3400" i="1" dirty="0"/>
          </a:p>
          <a:p>
            <a:pPr>
              <a:lnSpc>
                <a:spcPct val="90000"/>
              </a:lnSpc>
              <a:defRPr sz="1800"/>
            </a:pPr>
            <a:r>
              <a:rPr lang="en-US" sz="3400" dirty="0"/>
              <a:t>SUPERVISOR COMMUNICATION MODIFIES IMPACT</a:t>
            </a:r>
          </a:p>
          <a:p>
            <a:pPr>
              <a:lnSpc>
                <a:spcPct val="90000"/>
              </a:lnSpc>
              <a:defRPr sz="1800"/>
            </a:pPr>
            <a:endParaRPr lang="en-US" sz="2800" dirty="0"/>
          </a:p>
          <a:p>
            <a:pPr>
              <a:lnSpc>
                <a:spcPct val="90000"/>
              </a:lnSpc>
              <a:defRPr sz="1800"/>
            </a:pPr>
            <a:endParaRPr lang="en-US" sz="2800" dirty="0"/>
          </a:p>
          <a:p>
            <a:pPr>
              <a:lnSpc>
                <a:spcPct val="90000"/>
              </a:lnSpc>
              <a:defRPr sz="1800"/>
            </a:pPr>
            <a:endParaRPr lang="en-US" sz="2800" dirty="0"/>
          </a:p>
          <a:p>
            <a:pPr marL="114300" indent="0">
              <a:lnSpc>
                <a:spcPct val="90000"/>
              </a:lnSpc>
              <a:buNone/>
              <a:defRPr sz="1800"/>
            </a:pPr>
            <a:r>
              <a:rPr lang="en-US" sz="2800" b="1" dirty="0"/>
              <a:t>Objective: </a:t>
            </a:r>
          </a:p>
          <a:p>
            <a:pPr lvl="1">
              <a:lnSpc>
                <a:spcPct val="90000"/>
              </a:lnSpc>
              <a:defRPr sz="1800"/>
            </a:pPr>
            <a:endParaRPr lang="en-US" sz="2400" dirty="0"/>
          </a:p>
          <a:p>
            <a:pPr lvl="1">
              <a:lnSpc>
                <a:spcPct val="90000"/>
              </a:lnSpc>
              <a:defRPr sz="1800"/>
            </a:pPr>
            <a:r>
              <a:rPr lang="en-US" sz="3100" dirty="0"/>
              <a:t>Explore Empathy Styles with </a:t>
            </a:r>
          </a:p>
          <a:p>
            <a:pPr lvl="2">
              <a:lnSpc>
                <a:spcPct val="90000"/>
              </a:lnSpc>
              <a:defRPr sz="1800"/>
            </a:pPr>
            <a:r>
              <a:rPr lang="en-US" sz="3100" dirty="0"/>
              <a:t>Job Satisfaction</a:t>
            </a:r>
          </a:p>
          <a:p>
            <a:pPr lvl="2">
              <a:lnSpc>
                <a:spcPct val="90000"/>
              </a:lnSpc>
              <a:defRPr sz="1800"/>
            </a:pPr>
            <a:r>
              <a:rPr lang="en-US" sz="3100" dirty="0"/>
              <a:t>Emotional Response</a:t>
            </a:r>
          </a:p>
          <a:p>
            <a:pPr lvl="2">
              <a:lnSpc>
                <a:spcPct val="90000"/>
              </a:lnSpc>
              <a:defRPr sz="1800"/>
            </a:pPr>
            <a:r>
              <a:rPr lang="en-US" sz="3100" dirty="0"/>
              <a:t>Productivity</a:t>
            </a:r>
          </a:p>
        </p:txBody>
      </p:sp>
      <p:pic>
        <p:nvPicPr>
          <p:cNvPr id="114" name="Google Shape;114;p3" descr="A logo with text and a bridge&#10;&#10;AI-generated content may be incorrect.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701334" y="3713258"/>
            <a:ext cx="1295069" cy="129506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6">
          <a:extLst>
            <a:ext uri="{FF2B5EF4-FFF2-40B4-BE49-F238E27FC236}">
              <a16:creationId xmlns:a16="http://schemas.microsoft.com/office/drawing/2014/main" id="{584DA722-B743-CA1F-BB07-71B3ED1C994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2">
            <a:extLst>
              <a:ext uri="{FF2B5EF4-FFF2-40B4-BE49-F238E27FC236}">
                <a16:creationId xmlns:a16="http://schemas.microsoft.com/office/drawing/2014/main" id="{3BB3BBD5-AAEA-78CA-0E48-D1585D22A2EC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11698" y="2100549"/>
            <a:ext cx="8520600" cy="84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en-US" sz="4400" i="1" u="sng" dirty="0">
                <a:latin typeface="Elephant" panose="02020904090505020303" pitchFamily="18" charset="0"/>
              </a:rPr>
              <a:t>HYPOTHESES</a:t>
            </a:r>
            <a:endParaRPr sz="2800" i="1" dirty="0"/>
          </a:p>
        </p:txBody>
      </p:sp>
    </p:spTree>
    <p:extLst>
      <p:ext uri="{BB962C8B-B14F-4D97-AF65-F5344CB8AC3E}">
        <p14:creationId xmlns:p14="http://schemas.microsoft.com/office/powerpoint/2010/main" val="41490317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 descr="Generated image: Positive team dynamics in the office">
            <a:extLst>
              <a:ext uri="{FF2B5EF4-FFF2-40B4-BE49-F238E27FC236}">
                <a16:creationId xmlns:a16="http://schemas.microsoft.com/office/drawing/2014/main" id="{B27AB10D-0397-CEA9-864E-A2FCDA97E79A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2313709" y="2419349"/>
            <a:ext cx="2410691" cy="24106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3ABD4C1-1BE4-FF80-821A-C753B91564C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3999" cy="5143500"/>
          </a:xfrm>
          <a:prstGeom prst="rect">
            <a:avLst/>
          </a:prstGeom>
        </p:spPr>
      </p:pic>
      <p:pic>
        <p:nvPicPr>
          <p:cNvPr id="128" name="Google Shape;128;p5" descr="A logo with text and a bridge&#10;&#10;AI-generated content may be incorrect.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175810" y="3207835"/>
            <a:ext cx="788893" cy="83371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6">
          <a:extLst>
            <a:ext uri="{FF2B5EF4-FFF2-40B4-BE49-F238E27FC236}">
              <a16:creationId xmlns:a16="http://schemas.microsoft.com/office/drawing/2014/main" id="{646C64CA-EC7C-96C7-C605-B95C48210E5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2">
            <a:extLst>
              <a:ext uri="{FF2B5EF4-FFF2-40B4-BE49-F238E27FC236}">
                <a16:creationId xmlns:a16="http://schemas.microsoft.com/office/drawing/2014/main" id="{C3B41594-F69E-B061-2CD9-DFF2BA52952B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11698" y="2100549"/>
            <a:ext cx="8520600" cy="84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en-US" sz="5400" i="1" u="sng" dirty="0">
                <a:latin typeface="Elephant" panose="02020904090505020303" pitchFamily="18" charset="0"/>
              </a:rPr>
              <a:t>METHODOLOGY</a:t>
            </a:r>
            <a:endParaRPr i="1" u="sng" dirty="0"/>
          </a:p>
        </p:txBody>
      </p:sp>
    </p:spTree>
    <p:extLst>
      <p:ext uri="{BB962C8B-B14F-4D97-AF65-F5344CB8AC3E}">
        <p14:creationId xmlns:p14="http://schemas.microsoft.com/office/powerpoint/2010/main" val="272654993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6">
          <a:extLst>
            <a:ext uri="{FF2B5EF4-FFF2-40B4-BE49-F238E27FC236}">
              <a16:creationId xmlns:a16="http://schemas.microsoft.com/office/drawing/2014/main" id="{467B8E29-CB77-CE8D-5C9D-8EBEDCA7B11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5">
            <a:extLst>
              <a:ext uri="{FF2B5EF4-FFF2-40B4-BE49-F238E27FC236}">
                <a16:creationId xmlns:a16="http://schemas.microsoft.com/office/drawing/2014/main" id="{7197BA85-C51D-5AF6-ECB4-E3241F6C86E7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en" dirty="0"/>
              <a:t>METHODOLOGY	</a:t>
            </a:r>
            <a:endParaRPr dirty="0"/>
          </a:p>
        </p:txBody>
      </p:sp>
      <p:pic>
        <p:nvPicPr>
          <p:cNvPr id="128" name="Google Shape;128;p5" descr="A logo with text and a bridge&#10;&#10;AI-generated content may be incorrect.">
            <a:extLst>
              <a:ext uri="{FF2B5EF4-FFF2-40B4-BE49-F238E27FC236}">
                <a16:creationId xmlns:a16="http://schemas.microsoft.com/office/drawing/2014/main" id="{BEE0FE3D-8890-4804-EBDD-861EDB69BF82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701334" y="3713258"/>
            <a:ext cx="1295069" cy="1295069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09C78333-9550-C4F4-7DC8-E473CF1A0364}"/>
              </a:ext>
            </a:extLst>
          </p:cNvPr>
          <p:cNvSpPr txBox="1"/>
          <p:nvPr/>
        </p:nvSpPr>
        <p:spPr>
          <a:xfrm>
            <a:off x="311700" y="1296293"/>
            <a:ext cx="8520599" cy="3847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en-US" sz="1600" b="1" i="1" u="sng" dirty="0">
                <a:solidFill>
                  <a:schemeClr val="bg2">
                    <a:lumMod val="60000"/>
                    <a:lumOff val="40000"/>
                  </a:schemeClr>
                </a:solidFill>
              </a:rPr>
              <a:t>Sample: </a:t>
            </a:r>
            <a:br>
              <a:rPr lang="en-US" sz="1600" b="1" dirty="0">
                <a:solidFill>
                  <a:schemeClr val="bg1"/>
                </a:solidFill>
              </a:rPr>
            </a:br>
            <a:r>
              <a:rPr lang="en-US" sz="2400" b="1" i="0" dirty="0">
                <a:solidFill>
                  <a:schemeClr val="bg1"/>
                </a:solidFill>
              </a:rPr>
              <a:t>N = 169 ADULT EMPLOYEES </a:t>
            </a:r>
            <a:br>
              <a:rPr lang="en-US" sz="2000" b="1" i="0" dirty="0">
                <a:solidFill>
                  <a:schemeClr val="bg1"/>
                </a:solidFill>
              </a:rPr>
            </a:br>
            <a:r>
              <a:rPr lang="en-US" sz="1600" b="1" i="0" dirty="0">
                <a:solidFill>
                  <a:schemeClr val="bg2">
                    <a:lumMod val="60000"/>
                    <a:lumOff val="40000"/>
                  </a:schemeClr>
                </a:solidFill>
              </a:rPr>
              <a:t>(AGES 18 – 85; ENTRY-LEVEL THROUGH POST DOCTORATE)</a:t>
            </a:r>
          </a:p>
          <a:p>
            <a:pPr lvl="0"/>
            <a:endParaRPr lang="en-US" sz="1600" b="1" dirty="0">
              <a:solidFill>
                <a:schemeClr val="bg1"/>
              </a:solidFill>
            </a:endParaRPr>
          </a:p>
          <a:p>
            <a:r>
              <a:rPr lang="en-US" sz="1600" b="1" i="1" u="sng" dirty="0">
                <a:solidFill>
                  <a:schemeClr val="bg2">
                    <a:lumMod val="60000"/>
                    <a:lumOff val="40000"/>
                  </a:schemeClr>
                </a:solidFill>
              </a:rPr>
              <a:t>Diverse Sectors: </a:t>
            </a:r>
          </a:p>
          <a:p>
            <a:pPr marL="285750" indent="-285750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chemeClr val="bg1"/>
                </a:solidFill>
              </a:rPr>
              <a:t>OFFICE, SERVICE, HYBRID, MANUAL LABOR</a:t>
            </a:r>
          </a:p>
          <a:p>
            <a:pPr lvl="0"/>
            <a:endParaRPr lang="en-US" sz="1600" b="1" i="0" dirty="0">
              <a:solidFill>
                <a:schemeClr val="bg1"/>
              </a:solidFill>
            </a:endParaRPr>
          </a:p>
          <a:p>
            <a:r>
              <a:rPr lang="en-US" sz="1600" b="1" i="1" u="sng" dirty="0">
                <a:solidFill>
                  <a:schemeClr val="bg2">
                    <a:lumMod val="60000"/>
                    <a:lumOff val="40000"/>
                  </a:schemeClr>
                </a:solidFill>
              </a:rPr>
              <a:t>Design: </a:t>
            </a:r>
            <a:br>
              <a:rPr lang="en-US" sz="1600" b="1" dirty="0">
                <a:solidFill>
                  <a:schemeClr val="bg1"/>
                </a:solidFill>
              </a:rPr>
            </a:br>
            <a:r>
              <a:rPr lang="en-US" sz="2400" b="1" dirty="0">
                <a:solidFill>
                  <a:schemeClr val="bg1"/>
                </a:solidFill>
              </a:rPr>
              <a:t>ONLINE SURVEY (QUALTICS)</a:t>
            </a:r>
          </a:p>
          <a:p>
            <a:pPr lvl="0"/>
            <a:endParaRPr lang="en-US" sz="1600" b="1" i="0" dirty="0">
              <a:solidFill>
                <a:schemeClr val="bg1"/>
              </a:solidFill>
            </a:endParaRPr>
          </a:p>
          <a:p>
            <a:pPr lvl="0"/>
            <a:r>
              <a:rPr lang="en-US" sz="1600" b="1" i="1" u="sng" dirty="0">
                <a:solidFill>
                  <a:schemeClr val="bg2">
                    <a:lumMod val="60000"/>
                    <a:lumOff val="40000"/>
                  </a:schemeClr>
                </a:solidFill>
              </a:rPr>
              <a:t>Measures: </a:t>
            </a:r>
            <a:br>
              <a:rPr lang="en-US" sz="1600" b="1" dirty="0">
                <a:solidFill>
                  <a:schemeClr val="bg1"/>
                </a:solidFill>
              </a:rPr>
            </a:br>
            <a:r>
              <a:rPr lang="en-US" sz="2400" b="1" dirty="0">
                <a:solidFill>
                  <a:schemeClr val="bg1"/>
                </a:solidFill>
              </a:rPr>
              <a:t>10-ITEM, 5-POINT LIKERT SCALES</a:t>
            </a:r>
          </a:p>
          <a:p>
            <a:pPr lvl="0"/>
            <a:r>
              <a:rPr lang="en-US" sz="1600" b="1" dirty="0">
                <a:solidFill>
                  <a:schemeClr val="bg2">
                    <a:lumMod val="60000"/>
                    <a:lumOff val="40000"/>
                  </a:schemeClr>
                </a:solidFill>
              </a:rPr>
              <a:t>(FOR EACH VARIABLE)</a:t>
            </a:r>
          </a:p>
        </p:txBody>
      </p:sp>
    </p:spTree>
    <p:extLst>
      <p:ext uri="{BB962C8B-B14F-4D97-AF65-F5344CB8AC3E}">
        <p14:creationId xmlns:p14="http://schemas.microsoft.com/office/powerpoint/2010/main" val="3151459974"/>
      </p:ext>
    </p:extLst>
  </p:cSld>
  <p:clrMapOvr>
    <a:masterClrMapping/>
  </p:clrMapOvr>
</p:sld>
</file>

<file path=ppt/theme/theme1.xml><?xml version="1.0" encoding="utf-8"?>
<a:theme xmlns:a="http://schemas.openxmlformats.org/drawingml/2006/main" name="Art Deco (ECA 2026)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3580</TotalTime>
  <Words>545</Words>
  <Application>Microsoft Office PowerPoint</Application>
  <PresentationFormat>On-screen Show (16:9)</PresentationFormat>
  <Paragraphs>97</Paragraphs>
  <Slides>19</Slides>
  <Notes>19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4" baseType="lpstr">
      <vt:lpstr>Elephant</vt:lpstr>
      <vt:lpstr>Arial</vt:lpstr>
      <vt:lpstr>Gabarito</vt:lpstr>
      <vt:lpstr>Gabarito Medium</vt:lpstr>
      <vt:lpstr>Art Deco (ECA 2026)</vt:lpstr>
      <vt:lpstr>The Empathy Trap: Overcoming Leadership Manipulation</vt:lpstr>
      <vt:lpstr>EMPATHY</vt:lpstr>
      <vt:lpstr>LITERATURE REVIEW</vt:lpstr>
      <vt:lpstr>PowerPoint Presentation</vt:lpstr>
      <vt:lpstr>RESEARCH PROBLEM</vt:lpstr>
      <vt:lpstr>HYPOTHESES</vt:lpstr>
      <vt:lpstr>PowerPoint Presentation</vt:lpstr>
      <vt:lpstr>METHODOLOGY</vt:lpstr>
      <vt:lpstr>METHODOLOGY </vt:lpstr>
      <vt:lpstr>RESULTS</vt:lpstr>
      <vt:lpstr>MEAN, STANDARD DEVIATION, AND CRONBACH ALPHA </vt:lpstr>
      <vt:lpstr>REGRESSIONS</vt:lpstr>
      <vt:lpstr>JOB SATISFACTION (BASE MODEL)</vt:lpstr>
      <vt:lpstr>JOB SATISFACTION (WITH COMMUNICATION)</vt:lpstr>
      <vt:lpstr>EMOTIONAL RESPONSE (BASE MODEL)</vt:lpstr>
      <vt:lpstr>EMOTIONAL RESPONSE (WITH COMMUNICATION)</vt:lpstr>
      <vt:lpstr>PRODUCTIVITY</vt:lpstr>
      <vt:lpstr>INTERPRETATIONS</vt:lpstr>
      <vt:lpstr>THANK YOU!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Natalie Lasky</dc:creator>
  <cp:lastModifiedBy>Natalie Lasky</cp:lastModifiedBy>
  <cp:revision>12</cp:revision>
  <dcterms:modified xsi:type="dcterms:W3CDTF">2026-04-09T04:37:06Z</dcterms:modified>
</cp:coreProperties>
</file>